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906000" cy="6858000" type="A4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5329"/>
    <a:srgbClr val="ED613B"/>
    <a:srgbClr val="FF2929"/>
    <a:srgbClr val="FF3B3B"/>
    <a:srgbClr val="FF0000"/>
    <a:srgbClr val="EBEEE2"/>
    <a:srgbClr val="F4F3EC"/>
    <a:srgbClr val="EEEDE2"/>
    <a:srgbClr val="E9E6D7"/>
    <a:srgbClr val="FAFE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3391" autoAdjust="0"/>
  </p:normalViewPr>
  <p:slideViewPr>
    <p:cSldViewPr snapToGrid="0">
      <p:cViewPr>
        <p:scale>
          <a:sx n="75" d="100"/>
          <a:sy n="75" d="100"/>
        </p:scale>
        <p:origin x="-1074" y="-72"/>
      </p:cViewPr>
      <p:guideLst>
        <p:guide orient="horz" pos="2160"/>
        <p:guide pos="312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4D7FE-0C4B-4713-BA57-FA4B1E98CC20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9708BE-1796-4942-AC6A-924F7CFB80E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032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9708BE-1796-4942-AC6A-924F7CFB80EC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0887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9708BE-1796-4942-AC6A-924F7CFB80EC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0887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9708BE-1796-4942-AC6A-924F7CFB80EC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0887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E3F4-7EAF-453A-BDF5-AD03CAA4EF2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9023F-5797-462C-A8AB-B5130B8532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0254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E3F4-7EAF-453A-BDF5-AD03CAA4EF2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9023F-5797-462C-A8AB-B5130B8532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575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E3F4-7EAF-453A-BDF5-AD03CAA4EF2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9023F-5797-462C-A8AB-B5130B8532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8218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E3F4-7EAF-453A-BDF5-AD03CAA4EF2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9023F-5797-462C-A8AB-B5130B8532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6239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E3F4-7EAF-453A-BDF5-AD03CAA4EF2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9023F-5797-462C-A8AB-B5130B8532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6861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E3F4-7EAF-453A-BDF5-AD03CAA4EF2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9023F-5797-462C-A8AB-B5130B8532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6256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E3F4-7EAF-453A-BDF5-AD03CAA4EF2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9023F-5797-462C-A8AB-B5130B8532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5729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E3F4-7EAF-453A-BDF5-AD03CAA4EF2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9023F-5797-462C-A8AB-B5130B8532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0557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E3F4-7EAF-453A-BDF5-AD03CAA4EF2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9023F-5797-462C-A8AB-B5130B8532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5630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E3F4-7EAF-453A-BDF5-AD03CAA4EF2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9023F-5797-462C-A8AB-B5130B8532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9367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E3F4-7EAF-453A-BDF5-AD03CAA4EF2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9023F-5797-462C-A8AB-B5130B8532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40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6E3F4-7EAF-453A-BDF5-AD03CAA4EF2F}" type="datetimeFigureOut">
              <a:rPr lang="es-ES" smtClean="0"/>
              <a:t>07/03/2016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9023F-5797-462C-A8AB-B5130B8532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9696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1.png"/><Relationship Id="rId7" Type="http://schemas.openxmlformats.org/officeDocument/2006/relationships/image" Target="../media/image3.jpeg"/><Relationship Id="rId12" Type="http://schemas.microsoft.com/office/2007/relationships/hdphoto" Target="../media/hdphoto3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2.png"/><Relationship Id="rId10" Type="http://schemas.openxmlformats.org/officeDocument/2006/relationships/image" Target="../media/image6.jpg"/><Relationship Id="rId4" Type="http://schemas.microsoft.com/office/2007/relationships/hdphoto" Target="../media/hdphoto1.wdp"/><Relationship Id="rId9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1.png"/><Relationship Id="rId7" Type="http://schemas.openxmlformats.org/officeDocument/2006/relationships/image" Target="../media/image3.jpeg"/><Relationship Id="rId12" Type="http://schemas.microsoft.com/office/2007/relationships/hdphoto" Target="../media/hdphoto3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10.png"/><Relationship Id="rId5" Type="http://schemas.openxmlformats.org/officeDocument/2006/relationships/image" Target="../media/image8.png"/><Relationship Id="rId10" Type="http://schemas.openxmlformats.org/officeDocument/2006/relationships/image" Target="../media/image9.jpg"/><Relationship Id="rId4" Type="http://schemas.microsoft.com/office/2007/relationships/hdphoto" Target="../media/hdphoto1.wdp"/><Relationship Id="rId9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microsoft.com/office/2007/relationships/hdphoto" Target="../media/hdphoto3.wdp"/><Relationship Id="rId3" Type="http://schemas.openxmlformats.org/officeDocument/2006/relationships/image" Target="../media/image11.jpg"/><Relationship Id="rId7" Type="http://schemas.microsoft.com/office/2007/relationships/hdphoto" Target="../media/hdphoto2.wdp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12.jpg"/><Relationship Id="rId5" Type="http://schemas.microsoft.com/office/2007/relationships/hdphoto" Target="../media/hdphoto1.wdp"/><Relationship Id="rId10" Type="http://schemas.openxmlformats.org/officeDocument/2006/relationships/image" Target="../media/image5.jpeg"/><Relationship Id="rId4" Type="http://schemas.openxmlformats.org/officeDocument/2006/relationships/image" Target="../media/image1.png"/><Relationship Id="rId9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5246919" y="108006"/>
            <a:ext cx="4593099" cy="6552000"/>
          </a:xfrm>
          <a:prstGeom prst="rect">
            <a:avLst/>
          </a:prstGeom>
          <a:solidFill>
            <a:srgbClr val="EEEDE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133460" y="106022"/>
            <a:ext cx="4608000" cy="6552000"/>
          </a:xfrm>
          <a:prstGeom prst="rect">
            <a:avLst/>
          </a:prstGeom>
          <a:solidFill>
            <a:srgbClr val="EEEDE2"/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4737544" y="101656"/>
            <a:ext cx="504000" cy="6558350"/>
          </a:xfrm>
          <a:prstGeom prst="rect">
            <a:avLst/>
          </a:prstGeom>
          <a:solidFill>
            <a:srgbClr val="EEEDE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3" name="22 Conector recto"/>
          <p:cNvCxnSpPr/>
          <p:nvPr/>
        </p:nvCxnSpPr>
        <p:spPr>
          <a:xfrm flipH="1">
            <a:off x="2468508" y="937404"/>
            <a:ext cx="7362" cy="4911402"/>
          </a:xfrm>
          <a:prstGeom prst="line">
            <a:avLst/>
          </a:prstGeom>
          <a:ln w="1270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2440394" y="3715390"/>
            <a:ext cx="22811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 smtClean="0"/>
              <a:t>Dr. </a:t>
            </a:r>
            <a:r>
              <a:rPr lang="es-ES" sz="800" dirty="0" err="1" smtClean="0"/>
              <a:t>Strangelove</a:t>
            </a:r>
            <a:r>
              <a:rPr lang="de-DE" sz="800" dirty="0" smtClean="0"/>
              <a:t>	</a:t>
            </a:r>
          </a:p>
          <a:p>
            <a:r>
              <a:rPr lang="es-ES" sz="800" dirty="0" smtClean="0"/>
              <a:t>Presidente </a:t>
            </a:r>
            <a:r>
              <a:rPr lang="es-ES" sz="800" dirty="0" err="1" smtClean="0"/>
              <a:t>Muffley</a:t>
            </a:r>
            <a:r>
              <a:rPr lang="de-DE" sz="800" dirty="0" smtClean="0"/>
              <a:t>	</a:t>
            </a:r>
          </a:p>
          <a:p>
            <a:r>
              <a:rPr lang="es-ES" sz="800" dirty="0" smtClean="0"/>
              <a:t>Col. </a:t>
            </a:r>
            <a:r>
              <a:rPr lang="es-ES" sz="800" dirty="0" err="1" smtClean="0"/>
              <a:t>Mandrake</a:t>
            </a:r>
            <a:r>
              <a:rPr lang="de-DE" sz="800" dirty="0" smtClean="0"/>
              <a:t>	Peter Sellers</a:t>
            </a:r>
          </a:p>
          <a:p>
            <a:r>
              <a:rPr lang="de-DE" sz="800" dirty="0"/>
              <a:t>Gen. </a:t>
            </a:r>
            <a:r>
              <a:rPr lang="de-DE" sz="800" dirty="0" err="1" smtClean="0"/>
              <a:t>Turgidson</a:t>
            </a:r>
            <a:r>
              <a:rPr lang="de-DE" sz="800" dirty="0" smtClean="0"/>
              <a:t>	George C. Scott</a:t>
            </a:r>
          </a:p>
          <a:p>
            <a:r>
              <a:rPr lang="de-DE" sz="800" dirty="0"/>
              <a:t>Gen. Jack D. Ripper</a:t>
            </a:r>
            <a:r>
              <a:rPr lang="de-DE" sz="800" dirty="0" smtClean="0"/>
              <a:t>	</a:t>
            </a:r>
            <a:r>
              <a:rPr lang="de-DE" sz="800" dirty="0"/>
              <a:t>Sterling </a:t>
            </a:r>
            <a:r>
              <a:rPr lang="de-DE" sz="800" dirty="0" smtClean="0"/>
              <a:t>Hayden</a:t>
            </a:r>
          </a:p>
          <a:p>
            <a:r>
              <a:rPr lang="de-DE" sz="800" dirty="0" err="1"/>
              <a:t>Col</a:t>
            </a:r>
            <a:r>
              <a:rPr lang="de-DE" sz="800" dirty="0"/>
              <a:t>. 'Bat' Guano	Keenan </a:t>
            </a:r>
            <a:r>
              <a:rPr lang="de-DE" sz="800" dirty="0" smtClean="0"/>
              <a:t>Wynn</a:t>
            </a:r>
          </a:p>
          <a:p>
            <a:r>
              <a:rPr lang="de-DE" sz="800" dirty="0" err="1"/>
              <a:t>Maj</a:t>
            </a:r>
            <a:r>
              <a:rPr lang="de-DE" sz="800" dirty="0"/>
              <a:t>. 'King' Kong</a:t>
            </a:r>
            <a:r>
              <a:rPr lang="de-DE" sz="800" dirty="0" smtClean="0"/>
              <a:t>	</a:t>
            </a:r>
            <a:r>
              <a:rPr lang="de-DE" sz="800" dirty="0"/>
              <a:t>Slim </a:t>
            </a:r>
            <a:r>
              <a:rPr lang="de-DE" sz="800" dirty="0" smtClean="0"/>
              <a:t>Pickens</a:t>
            </a:r>
          </a:p>
          <a:p>
            <a:r>
              <a:rPr lang="de-DE" sz="800" dirty="0" smtClean="0"/>
              <a:t>Alexi de </a:t>
            </a:r>
            <a:r>
              <a:rPr lang="de-DE" sz="800" dirty="0" err="1" smtClean="0"/>
              <a:t>Sadesky</a:t>
            </a:r>
            <a:r>
              <a:rPr lang="de-DE" sz="800" dirty="0" smtClean="0"/>
              <a:t>	</a:t>
            </a:r>
            <a:r>
              <a:rPr lang="de-DE" sz="800" dirty="0"/>
              <a:t>Peter </a:t>
            </a:r>
            <a:r>
              <a:rPr lang="de-DE" sz="800" dirty="0" smtClean="0"/>
              <a:t>Bull</a:t>
            </a:r>
          </a:p>
          <a:p>
            <a:r>
              <a:rPr lang="de-DE" sz="800" dirty="0"/>
              <a:t>Lt. Lothar </a:t>
            </a:r>
            <a:r>
              <a:rPr lang="de-DE" sz="800" dirty="0" err="1"/>
              <a:t>Zogg</a:t>
            </a:r>
            <a:r>
              <a:rPr lang="de-DE" sz="800" dirty="0" smtClean="0"/>
              <a:t>	</a:t>
            </a:r>
            <a:r>
              <a:rPr lang="de-DE" sz="800" dirty="0"/>
              <a:t>James Earl </a:t>
            </a:r>
            <a:r>
              <a:rPr lang="de-DE" sz="800" dirty="0" smtClean="0"/>
              <a:t>Jones</a:t>
            </a:r>
          </a:p>
          <a:p>
            <a:r>
              <a:rPr lang="de-DE" sz="800" dirty="0" smtClean="0"/>
              <a:t>Miss </a:t>
            </a:r>
            <a:r>
              <a:rPr lang="de-DE" sz="800" dirty="0"/>
              <a:t>Scott</a:t>
            </a:r>
            <a:r>
              <a:rPr lang="de-DE" sz="800" dirty="0" smtClean="0"/>
              <a:t>	</a:t>
            </a:r>
            <a:r>
              <a:rPr lang="de-DE" sz="800" dirty="0"/>
              <a:t>Tracy Reed</a:t>
            </a:r>
          </a:p>
          <a:p>
            <a:endParaRPr lang="de-DE" sz="800" dirty="0" smtClean="0"/>
          </a:p>
          <a:p>
            <a:endParaRPr lang="de-DE" sz="800" dirty="0" smtClean="0"/>
          </a:p>
          <a:p>
            <a:r>
              <a:rPr lang="de-DE" sz="800" dirty="0" smtClean="0"/>
              <a:t>Music </a:t>
            </a:r>
            <a:r>
              <a:rPr lang="de-DE" sz="800" dirty="0" err="1" smtClean="0"/>
              <a:t>by</a:t>
            </a:r>
            <a:r>
              <a:rPr lang="de-DE" sz="800" dirty="0" smtClean="0"/>
              <a:t>	Laurie Johnson</a:t>
            </a:r>
          </a:p>
          <a:p>
            <a:r>
              <a:rPr lang="de-DE" sz="800" dirty="0" err="1" smtClean="0"/>
              <a:t>Written</a:t>
            </a:r>
            <a:r>
              <a:rPr lang="de-DE" sz="800" dirty="0" smtClean="0"/>
              <a:t> </a:t>
            </a:r>
            <a:r>
              <a:rPr lang="de-DE" sz="800" dirty="0" err="1" smtClean="0"/>
              <a:t>by</a:t>
            </a:r>
            <a:r>
              <a:rPr lang="de-DE" sz="800" dirty="0" smtClean="0"/>
              <a:t>	Stanley Kubrick &amp; Terry 	Southern &amp; Peter George</a:t>
            </a:r>
          </a:p>
          <a:p>
            <a:r>
              <a:rPr lang="de-DE" sz="800" dirty="0" smtClean="0"/>
              <a:t>Regie 	Stanley Kubrick</a:t>
            </a:r>
          </a:p>
          <a:p>
            <a:pPr algn="r"/>
            <a:endParaRPr lang="de-DE" sz="800" dirty="0" smtClean="0"/>
          </a:p>
          <a:p>
            <a:pPr algn="r"/>
            <a:endParaRPr lang="de-DE" sz="800" b="1" dirty="0" smtClean="0"/>
          </a:p>
          <a:p>
            <a:pPr algn="r"/>
            <a:endParaRPr lang="de-DE" sz="800" b="1" dirty="0"/>
          </a:p>
          <a:p>
            <a:pPr algn="r"/>
            <a:r>
              <a:rPr lang="de-DE" sz="800" b="1" dirty="0" smtClean="0"/>
              <a:t>100  </a:t>
            </a:r>
            <a:r>
              <a:rPr lang="de-DE" sz="800" b="1" dirty="0" err="1" smtClean="0"/>
              <a:t>Minutos</a:t>
            </a:r>
            <a:r>
              <a:rPr lang="de-DE" sz="800" b="1" dirty="0" smtClean="0"/>
              <a:t>  </a:t>
            </a:r>
          </a:p>
          <a:p>
            <a:pPr algn="r"/>
            <a:r>
              <a:rPr lang="de-DE" sz="800" b="1" dirty="0" smtClean="0"/>
              <a:t>B/N - ESPAÑOL- DEUTSCH</a:t>
            </a: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3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3414"/>
          <a:stretch/>
        </p:blipFill>
        <p:spPr>
          <a:xfrm>
            <a:off x="1727240" y="5959651"/>
            <a:ext cx="1416832" cy="386189"/>
          </a:xfrm>
          <a:prstGeom prst="rect">
            <a:avLst/>
          </a:prstGeom>
        </p:spPr>
      </p:pic>
      <p:sp>
        <p:nvSpPr>
          <p:cNvPr id="15" name="14 CuadroTexto"/>
          <p:cNvSpPr txBox="1"/>
          <p:nvPr/>
        </p:nvSpPr>
        <p:spPr>
          <a:xfrm>
            <a:off x="197475" y="6350337"/>
            <a:ext cx="444647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00" dirty="0" smtClean="0"/>
              <a:t>El diseño es exclusivo de JANDENAUER PINS; inspirándose en otros diseños, y se realiza únicamente por amor al arte y como homenaje al material rediseñado. No es un producto comercial y es totalmente gratis. La </a:t>
            </a:r>
            <a:r>
              <a:rPr lang="es-ES" sz="500" dirty="0" err="1" smtClean="0"/>
              <a:t>pelicula</a:t>
            </a:r>
            <a:r>
              <a:rPr lang="es-ES" sz="500" dirty="0" smtClean="0"/>
              <a:t> es propiedad de COLUMBIA PICTURES.</a:t>
            </a:r>
          </a:p>
          <a:p>
            <a:pPr algn="ctr"/>
            <a:r>
              <a:rPr lang="es-ES" sz="500" b="1" dirty="0" smtClean="0"/>
              <a:t>© JANDENAUER PICTURES 2016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208361" y="6372833"/>
            <a:ext cx="4446476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8 Imagen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096" y="245455"/>
            <a:ext cx="408398" cy="402303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26 Rectángulo"/>
          <p:cNvSpPr/>
          <p:nvPr/>
        </p:nvSpPr>
        <p:spPr>
          <a:xfrm>
            <a:off x="133460" y="3889458"/>
            <a:ext cx="230693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800" dirty="0"/>
              <a:t>El jefe de la base militar de </a:t>
            </a:r>
            <a:r>
              <a:rPr lang="es-ES" sz="800" dirty="0" err="1"/>
              <a:t>Burpleson</a:t>
            </a:r>
            <a:r>
              <a:rPr lang="es-ES" sz="800" dirty="0"/>
              <a:t>, el perturbado general Jack D. </a:t>
            </a:r>
            <a:r>
              <a:rPr lang="es-ES" sz="800" dirty="0" err="1"/>
              <a:t>Ripper</a:t>
            </a:r>
            <a:r>
              <a:rPr lang="es-ES" sz="800" dirty="0"/>
              <a:t>, convencido de un quimérico complot de la URSS y obsesionado por su ideario anticomunista, dispone lanzar un ataque de bombarderos atómicos B-52 contra objetivos soviéticos, corta las comunicaciones con su base y bloquea el acceso al código secreto que puede revertir su decisión. </a:t>
            </a:r>
            <a:r>
              <a:rPr lang="es-ES" sz="800" dirty="0" smtClean="0"/>
              <a:t>El </a:t>
            </a:r>
            <a:r>
              <a:rPr lang="es-ES" sz="800" dirty="0"/>
              <a:t>presidente </a:t>
            </a:r>
            <a:r>
              <a:rPr lang="es-ES" sz="800" dirty="0" err="1" smtClean="0"/>
              <a:t>Muffley</a:t>
            </a:r>
            <a:r>
              <a:rPr lang="es-ES" sz="800" dirty="0" smtClean="0"/>
              <a:t> y el coronel </a:t>
            </a:r>
            <a:r>
              <a:rPr lang="es-ES" sz="800" dirty="0" err="1" smtClean="0"/>
              <a:t>Mandrake</a:t>
            </a:r>
            <a:r>
              <a:rPr lang="es-ES" sz="800" dirty="0" smtClean="0"/>
              <a:t> intentan evitarlo</a:t>
            </a:r>
          </a:p>
          <a:p>
            <a:pPr algn="just"/>
            <a:r>
              <a:rPr lang="es-ES" sz="800" dirty="0" smtClean="0"/>
              <a:t> </a:t>
            </a:r>
            <a:endParaRPr lang="es-ES" sz="800" dirty="0"/>
          </a:p>
          <a:p>
            <a:pPr algn="just"/>
            <a:r>
              <a:rPr lang="es-ES" sz="800" dirty="0"/>
              <a:t>Basado en una novela de suspense absolutamente seria (Red </a:t>
            </a:r>
            <a:r>
              <a:rPr lang="es-ES" sz="800" dirty="0" err="1"/>
              <a:t>Alert</a:t>
            </a:r>
            <a:r>
              <a:rPr lang="es-ES" sz="800" dirty="0"/>
              <a:t>, de Peter George), </a:t>
            </a:r>
            <a:r>
              <a:rPr lang="es-ES" sz="800" dirty="0" err="1"/>
              <a:t>Kubrick</a:t>
            </a:r>
            <a:r>
              <a:rPr lang="es-ES" sz="800" dirty="0"/>
              <a:t> y sus guionistas la convirtieron en una rigurosa y demoledora comedia de pesadilla, una pavorosa fantasía, una farsa estridente y sobrecogedora </a:t>
            </a:r>
            <a:r>
              <a:rPr lang="es-ES" sz="800" dirty="0" smtClean="0"/>
              <a:t>sátira </a:t>
            </a:r>
            <a:r>
              <a:rPr lang="es-ES" sz="800" dirty="0"/>
              <a:t>amarga</a:t>
            </a:r>
            <a:endParaRPr lang="es-ES" sz="800" b="1" dirty="0"/>
          </a:p>
          <a:p>
            <a:pPr algn="just"/>
            <a:endParaRPr lang="es-ES" sz="800" b="1" dirty="0" smtClean="0"/>
          </a:p>
          <a:p>
            <a:pPr algn="just"/>
            <a:endParaRPr lang="es-ES" sz="800" b="1" dirty="0" smtClean="0"/>
          </a:p>
          <a:p>
            <a:pPr algn="just"/>
            <a:endParaRPr lang="es-ES" sz="800" b="1" dirty="0" smtClean="0"/>
          </a:p>
          <a:p>
            <a:pPr algn="just"/>
            <a:r>
              <a:rPr lang="es-ES" sz="800" b="1" dirty="0" smtClean="0"/>
              <a:t>COLUMBIA PICTURES 1964</a:t>
            </a:r>
            <a:endParaRPr lang="es-ES" sz="800" b="1" dirty="0"/>
          </a:p>
        </p:txBody>
      </p:sp>
      <p:pic>
        <p:nvPicPr>
          <p:cNvPr id="35" name="34 Imagen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66" y="933543"/>
            <a:ext cx="2206045" cy="1654534"/>
          </a:xfrm>
          <a:prstGeom prst="rect">
            <a:avLst/>
          </a:prstGeom>
          <a:ln>
            <a:noFill/>
          </a:ln>
        </p:spPr>
      </p:pic>
      <p:pic>
        <p:nvPicPr>
          <p:cNvPr id="36" name="35 Imagen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69" r="19825"/>
          <a:stretch/>
        </p:blipFill>
        <p:spPr>
          <a:xfrm>
            <a:off x="2568753" y="941108"/>
            <a:ext cx="2075197" cy="2715258"/>
          </a:xfrm>
          <a:prstGeom prst="rect">
            <a:avLst/>
          </a:prstGeom>
          <a:ln>
            <a:noFill/>
          </a:ln>
        </p:spPr>
      </p:pic>
      <p:sp>
        <p:nvSpPr>
          <p:cNvPr id="38" name="37 Rectángulo"/>
          <p:cNvSpPr/>
          <p:nvPr/>
        </p:nvSpPr>
        <p:spPr>
          <a:xfrm>
            <a:off x="214666" y="98010"/>
            <a:ext cx="4451456" cy="7386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LtCn BT" panose="020B0408020204030204" pitchFamily="34" charset="0"/>
              </a:rPr>
              <a:t>DR. STRANGELOVE  </a:t>
            </a:r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LtCn BT" panose="020B0408020204030204" pitchFamily="34" charset="0"/>
              </a:rPr>
              <a:t/>
            </a:r>
            <a:b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LtCn BT" panose="020B0408020204030204" pitchFamily="34" charset="0"/>
              </a:rPr>
            </a:br>
            <a:r>
              <a:rPr lang="es-E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LtCn BT" panose="020B0408020204030204" pitchFamily="34" charset="0"/>
              </a:rPr>
              <a:t>OR </a:t>
            </a:r>
            <a:r>
              <a:rPr lang="es-E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LtCn BT" panose="020B0408020204030204" pitchFamily="34" charset="0"/>
              </a:rPr>
              <a:t>HOW I </a:t>
            </a:r>
            <a:r>
              <a:rPr lang="es-E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LtCn BT" panose="020B0408020204030204" pitchFamily="34" charset="0"/>
              </a:rPr>
              <a:t>STOP </a:t>
            </a:r>
            <a:r>
              <a:rPr lang="es-E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LtCn BT" panose="020B0408020204030204" pitchFamily="34" charset="0"/>
              </a:rPr>
              <a:t>WORRYING AND LOVE THE BOMB </a:t>
            </a:r>
            <a:endParaRPr lang="es-ES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LtCn BT" panose="020B0408020204030204" pitchFamily="34" charset="0"/>
            </a:endParaRPr>
          </a:p>
        </p:txBody>
      </p:sp>
      <p:pic>
        <p:nvPicPr>
          <p:cNvPr id="28" name="27 Imagen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66" y="2642507"/>
            <a:ext cx="2206045" cy="1239386"/>
          </a:xfrm>
          <a:prstGeom prst="rect">
            <a:avLst/>
          </a:prstGeom>
          <a:ln>
            <a:noFill/>
          </a:ln>
        </p:spPr>
      </p:pic>
      <p:pic>
        <p:nvPicPr>
          <p:cNvPr id="21" name="20 Imagen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562" b="82128"/>
          <a:stretch/>
        </p:blipFill>
        <p:spPr>
          <a:xfrm>
            <a:off x="5268372" y="5344886"/>
            <a:ext cx="4565648" cy="1308551"/>
          </a:xfrm>
          <a:prstGeom prst="rect">
            <a:avLst/>
          </a:prstGeom>
          <a:ln>
            <a:noFill/>
          </a:ln>
        </p:spPr>
      </p:pic>
      <p:pic>
        <p:nvPicPr>
          <p:cNvPr id="39" name="38 Imagen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27"/>
          <a:stretch/>
        </p:blipFill>
        <p:spPr>
          <a:xfrm>
            <a:off x="5268372" y="124808"/>
            <a:ext cx="4571645" cy="5472844"/>
          </a:xfrm>
          <a:prstGeom prst="rect">
            <a:avLst/>
          </a:prstGeom>
          <a:ln>
            <a:noFill/>
          </a:ln>
        </p:spPr>
      </p:pic>
      <p:sp>
        <p:nvSpPr>
          <p:cNvPr id="25" name="24 CuadroTexto"/>
          <p:cNvSpPr txBox="1"/>
          <p:nvPr/>
        </p:nvSpPr>
        <p:spPr>
          <a:xfrm>
            <a:off x="5230494" y="5826777"/>
            <a:ext cx="4609524" cy="846386"/>
          </a:xfrm>
          <a:prstGeom prst="rect">
            <a:avLst/>
          </a:prstGeom>
          <a:solidFill>
            <a:schemeClr val="tx1">
              <a:lumMod val="85000"/>
              <a:lumOff val="15000"/>
              <a:alpha val="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900" dirty="0" smtClean="0">
                <a:latin typeface="SteelTongs" pitchFamily="2" charset="0"/>
              </a:rPr>
              <a:t>COLUMBIA PICTURES </a:t>
            </a:r>
            <a:r>
              <a:rPr lang="es-ES" sz="1100" dirty="0" smtClean="0">
                <a:latin typeface="SteelTongs" pitchFamily="2" charset="0"/>
              </a:rPr>
              <a:t>:*</a:t>
            </a:r>
            <a:r>
              <a:rPr lang="es-ES" sz="900" dirty="0" smtClean="0">
                <a:latin typeface="SteelTongs" pitchFamily="2" charset="0"/>
              </a:rPr>
              <a:t>STANLEY KUBRICK “DR. STRANGELOVE OR HOW I LEARNED TO STOP WORRYING AND LOVE THE BOMB” </a:t>
            </a:r>
            <a:r>
              <a:rPr lang="es-ES" sz="500" dirty="0" smtClean="0">
                <a:latin typeface="SteelTongs" pitchFamily="2" charset="0"/>
              </a:rPr>
              <a:t>STARRING </a:t>
            </a:r>
            <a:r>
              <a:rPr lang="es-ES" sz="900" dirty="0" smtClean="0">
                <a:latin typeface="SteelTongs" pitchFamily="2" charset="0"/>
              </a:rPr>
              <a:t>PETER SELLERS, GEORGE C. SCOTT, STERLING HAYDEN, KEENAN WYNN </a:t>
            </a:r>
            <a:r>
              <a:rPr lang="es-ES" sz="700" dirty="0" smtClean="0">
                <a:latin typeface="SteelTongs" pitchFamily="2" charset="0"/>
              </a:rPr>
              <a:t>AND </a:t>
            </a:r>
            <a:r>
              <a:rPr lang="es-ES" sz="900" dirty="0" smtClean="0">
                <a:latin typeface="SteelTongs" pitchFamily="2" charset="0"/>
              </a:rPr>
              <a:t>SLIM PICKENS </a:t>
            </a:r>
            <a:r>
              <a:rPr lang="es-ES" sz="500" dirty="0" smtClean="0">
                <a:latin typeface="SteelTongs" pitchFamily="2" charset="0"/>
              </a:rPr>
              <a:t>ALSO STARRING</a:t>
            </a:r>
            <a:r>
              <a:rPr lang="es-ES" sz="900" dirty="0" smtClean="0">
                <a:latin typeface="SteelTongs" pitchFamily="2" charset="0"/>
              </a:rPr>
              <a:t> PETER BULL, JAMES EARL JONES, TRACY REED c LAURIE JOHNSON </a:t>
            </a:r>
            <a:r>
              <a:rPr lang="es-ES" sz="900" dirty="0" err="1" smtClean="0">
                <a:latin typeface="SteelTongs" pitchFamily="2" charset="0"/>
              </a:rPr>
              <a:t>oTERRY</a:t>
            </a:r>
            <a:r>
              <a:rPr lang="es-ES" sz="900" dirty="0" smtClean="0">
                <a:latin typeface="SteelTongs" pitchFamily="2" charset="0"/>
              </a:rPr>
              <a:t> SOUTHERN &amp; STANLEY KUBRICK</a:t>
            </a:r>
            <a:br>
              <a:rPr lang="es-ES" sz="900" dirty="0" smtClean="0">
                <a:latin typeface="SteelTongs" pitchFamily="2" charset="0"/>
              </a:rPr>
            </a:br>
            <a:r>
              <a:rPr lang="es-ES" sz="900" dirty="0" err="1" smtClean="0">
                <a:latin typeface="SteelTongs" pitchFamily="2" charset="0"/>
              </a:rPr>
              <a:t>nPETER</a:t>
            </a:r>
            <a:r>
              <a:rPr lang="es-ES" sz="900" dirty="0" smtClean="0">
                <a:latin typeface="SteelTongs" pitchFamily="2" charset="0"/>
              </a:rPr>
              <a:t> GEORGE e ANTHONY HARVEY f KEN ADAM g GILBERT TAYLOR  j STANLEY KUBRICK, VICTOR </a:t>
            </a:r>
            <a:r>
              <a:rPr lang="es-ES" sz="900" dirty="0">
                <a:latin typeface="SteelTongs" pitchFamily="2" charset="0"/>
              </a:rPr>
              <a:t> </a:t>
            </a:r>
            <a:r>
              <a:rPr lang="es-ES" sz="900" dirty="0" smtClean="0">
                <a:latin typeface="SteelTongs" pitchFamily="2" charset="0"/>
              </a:rPr>
              <a:t>LYNDON &amp; LEON MINOFF k STANLEY KUBRICK</a:t>
            </a:r>
          </a:p>
          <a:p>
            <a:pPr algn="ctr"/>
            <a:r>
              <a:rPr lang="es-ES" sz="1000" b="1" dirty="0" smtClean="0">
                <a:latin typeface="SteelTongs" pitchFamily="2" charset="0"/>
              </a:rPr>
              <a:t>COLUMBIA PICTURES 1964</a:t>
            </a:r>
            <a:endParaRPr lang="es-ES" sz="1000" b="1" dirty="0"/>
          </a:p>
          <a:p>
            <a:pPr algn="ctr"/>
            <a:endParaRPr lang="es-ES" sz="300" dirty="0" smtClean="0">
              <a:latin typeface="SteelTongs" pitchFamily="2" charset="0"/>
            </a:endParaRPr>
          </a:p>
          <a:p>
            <a:pPr algn="ctr"/>
            <a:r>
              <a:rPr lang="es-ES" sz="700" dirty="0" smtClean="0">
                <a:latin typeface="SteelTongs" pitchFamily="2" charset="0"/>
              </a:rPr>
              <a:t>FIND MORE IN STRANGELOVE.JANDENAUER.COM</a:t>
            </a:r>
            <a:endParaRPr lang="es-ES" sz="500" dirty="0" smtClean="0">
              <a:latin typeface="SteelTongs" pitchFamily="2" charset="0"/>
            </a:endParaRP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 rotWithShape="1">
          <a:blip r:embed="rId11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3414"/>
          <a:stretch/>
        </p:blipFill>
        <p:spPr>
          <a:xfrm>
            <a:off x="8758918" y="6336328"/>
            <a:ext cx="1026178" cy="27970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 rot="16200000">
            <a:off x="2113181" y="3324417"/>
            <a:ext cx="57871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LtCn BT" panose="020B0408020204030204" pitchFamily="34" charset="0"/>
              </a:rPr>
              <a:t>DR</a:t>
            </a:r>
            <a:r>
              <a:rPr lang="es-E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LtCn BT" panose="020B0408020204030204" pitchFamily="34" charset="0"/>
              </a:rPr>
              <a:t>. </a:t>
            </a:r>
            <a:r>
              <a:rPr lang="es-E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LtCn BT" panose="020B0408020204030204" pitchFamily="34" charset="0"/>
              </a:rPr>
              <a:t>STRANGELOVE</a:t>
            </a:r>
            <a:r>
              <a:rPr lang="es-E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LtCn BT" panose="020B0408020204030204" pitchFamily="34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LtCn BT" panose="020B0408020204030204" pitchFamily="34" charset="0"/>
              </a:rPr>
              <a:t>OR HOW I STOP WORRYING AND LOVE THE BOMB </a:t>
            </a:r>
            <a:endParaRPr lang="es-ES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LtCn BT" panose="020B0408020204030204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7947947" y="5481243"/>
            <a:ext cx="186461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LtCn BT" panose="020B0408020204030204" pitchFamily="34" charset="0"/>
              </a:rPr>
              <a:t>¿TELEFONO </a:t>
            </a:r>
            <a:r>
              <a:rPr lang="es-ES" sz="10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LtCn BT" panose="020B0408020204030204" pitchFamily="34" charset="0"/>
              </a:rPr>
              <a:t>ROJO</a:t>
            </a:r>
            <a:r>
              <a:rPr lang="es-ES" sz="10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LtCn BT" panose="020B0408020204030204" pitchFamily="34" charset="0"/>
              </a:rPr>
              <a:t>?-VOLAMOS HACIA MOSCÚ</a:t>
            </a:r>
            <a:endParaRPr lang="es-ES" sz="105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LtCn BT" panose="020B0408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36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5246919" y="108006"/>
            <a:ext cx="4593099" cy="65520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2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33460" y="106022"/>
            <a:ext cx="4608000" cy="6552000"/>
          </a:xfrm>
          <a:prstGeom prst="rect">
            <a:avLst/>
          </a:prstGeom>
          <a:solidFill>
            <a:schemeClr val="tx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4737544" y="101656"/>
            <a:ext cx="504000" cy="6558350"/>
          </a:xfrm>
          <a:prstGeom prst="rect">
            <a:avLst/>
          </a:prstGeom>
          <a:solidFill>
            <a:schemeClr val="tx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3" name="22 Conector recto"/>
          <p:cNvCxnSpPr/>
          <p:nvPr/>
        </p:nvCxnSpPr>
        <p:spPr>
          <a:xfrm flipH="1">
            <a:off x="2468508" y="937404"/>
            <a:ext cx="7362" cy="4911402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2440394" y="3715390"/>
            <a:ext cx="22811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 smtClean="0">
                <a:solidFill>
                  <a:schemeClr val="bg2"/>
                </a:solidFill>
              </a:rPr>
              <a:t>Dr. </a:t>
            </a:r>
            <a:r>
              <a:rPr lang="es-ES" sz="800" dirty="0" err="1" smtClean="0">
                <a:solidFill>
                  <a:schemeClr val="bg2"/>
                </a:solidFill>
              </a:rPr>
              <a:t>Strangelove</a:t>
            </a:r>
            <a:r>
              <a:rPr lang="de-DE" sz="800" dirty="0" smtClean="0">
                <a:solidFill>
                  <a:schemeClr val="bg2"/>
                </a:solidFill>
              </a:rPr>
              <a:t>	</a:t>
            </a:r>
          </a:p>
          <a:p>
            <a:r>
              <a:rPr lang="es-ES" sz="800" dirty="0" smtClean="0">
                <a:solidFill>
                  <a:schemeClr val="bg2"/>
                </a:solidFill>
              </a:rPr>
              <a:t>Presidente </a:t>
            </a:r>
            <a:r>
              <a:rPr lang="es-ES" sz="800" dirty="0" err="1" smtClean="0">
                <a:solidFill>
                  <a:schemeClr val="bg2"/>
                </a:solidFill>
              </a:rPr>
              <a:t>Muffley</a:t>
            </a:r>
            <a:r>
              <a:rPr lang="de-DE" sz="800" dirty="0" smtClean="0">
                <a:solidFill>
                  <a:schemeClr val="bg2"/>
                </a:solidFill>
              </a:rPr>
              <a:t>	</a:t>
            </a:r>
          </a:p>
          <a:p>
            <a:r>
              <a:rPr lang="es-ES" sz="800" dirty="0" smtClean="0">
                <a:solidFill>
                  <a:schemeClr val="bg2"/>
                </a:solidFill>
              </a:rPr>
              <a:t>Col. </a:t>
            </a:r>
            <a:r>
              <a:rPr lang="es-ES" sz="800" dirty="0" err="1" smtClean="0">
                <a:solidFill>
                  <a:schemeClr val="bg2"/>
                </a:solidFill>
              </a:rPr>
              <a:t>Mandrake</a:t>
            </a:r>
            <a:r>
              <a:rPr lang="de-DE" sz="800" dirty="0" smtClean="0">
                <a:solidFill>
                  <a:schemeClr val="bg2"/>
                </a:solidFill>
              </a:rPr>
              <a:t>	Peter Sellers</a:t>
            </a:r>
          </a:p>
          <a:p>
            <a:r>
              <a:rPr lang="de-DE" sz="800" dirty="0">
                <a:solidFill>
                  <a:schemeClr val="bg2"/>
                </a:solidFill>
              </a:rPr>
              <a:t>Gen. </a:t>
            </a:r>
            <a:r>
              <a:rPr lang="de-DE" sz="800" dirty="0" err="1" smtClean="0">
                <a:solidFill>
                  <a:schemeClr val="bg2"/>
                </a:solidFill>
              </a:rPr>
              <a:t>Turgidson</a:t>
            </a:r>
            <a:r>
              <a:rPr lang="de-DE" sz="800" dirty="0" smtClean="0">
                <a:solidFill>
                  <a:schemeClr val="bg2"/>
                </a:solidFill>
              </a:rPr>
              <a:t>	George C. Scott</a:t>
            </a:r>
          </a:p>
          <a:p>
            <a:r>
              <a:rPr lang="de-DE" sz="800" dirty="0">
                <a:solidFill>
                  <a:schemeClr val="bg2"/>
                </a:solidFill>
              </a:rPr>
              <a:t>Gen. Jack D. Ripper</a:t>
            </a:r>
            <a:r>
              <a:rPr lang="de-DE" sz="800" dirty="0" smtClean="0">
                <a:solidFill>
                  <a:schemeClr val="bg2"/>
                </a:solidFill>
              </a:rPr>
              <a:t>	</a:t>
            </a:r>
            <a:r>
              <a:rPr lang="de-DE" sz="800" dirty="0">
                <a:solidFill>
                  <a:schemeClr val="bg2"/>
                </a:solidFill>
              </a:rPr>
              <a:t>Sterling </a:t>
            </a:r>
            <a:r>
              <a:rPr lang="de-DE" sz="800" dirty="0" smtClean="0">
                <a:solidFill>
                  <a:schemeClr val="bg2"/>
                </a:solidFill>
              </a:rPr>
              <a:t>Hayden</a:t>
            </a:r>
          </a:p>
          <a:p>
            <a:r>
              <a:rPr lang="de-DE" sz="800" dirty="0" err="1">
                <a:solidFill>
                  <a:schemeClr val="bg2"/>
                </a:solidFill>
              </a:rPr>
              <a:t>Col</a:t>
            </a:r>
            <a:r>
              <a:rPr lang="de-DE" sz="800" dirty="0">
                <a:solidFill>
                  <a:schemeClr val="bg2"/>
                </a:solidFill>
              </a:rPr>
              <a:t>. 'Bat' Guano	Keenan </a:t>
            </a:r>
            <a:r>
              <a:rPr lang="de-DE" sz="800" dirty="0" smtClean="0">
                <a:solidFill>
                  <a:schemeClr val="bg2"/>
                </a:solidFill>
              </a:rPr>
              <a:t>Wynn</a:t>
            </a:r>
          </a:p>
          <a:p>
            <a:r>
              <a:rPr lang="de-DE" sz="800" dirty="0" err="1">
                <a:solidFill>
                  <a:schemeClr val="bg2"/>
                </a:solidFill>
              </a:rPr>
              <a:t>Maj</a:t>
            </a:r>
            <a:r>
              <a:rPr lang="de-DE" sz="800" dirty="0">
                <a:solidFill>
                  <a:schemeClr val="bg2"/>
                </a:solidFill>
              </a:rPr>
              <a:t>. 'King' Kong</a:t>
            </a:r>
            <a:r>
              <a:rPr lang="de-DE" sz="800" dirty="0" smtClean="0">
                <a:solidFill>
                  <a:schemeClr val="bg2"/>
                </a:solidFill>
              </a:rPr>
              <a:t>	</a:t>
            </a:r>
            <a:r>
              <a:rPr lang="de-DE" sz="800" dirty="0">
                <a:solidFill>
                  <a:schemeClr val="bg2"/>
                </a:solidFill>
              </a:rPr>
              <a:t>Slim </a:t>
            </a:r>
            <a:r>
              <a:rPr lang="de-DE" sz="800" dirty="0" smtClean="0">
                <a:solidFill>
                  <a:schemeClr val="bg2"/>
                </a:solidFill>
              </a:rPr>
              <a:t>Pickens</a:t>
            </a:r>
          </a:p>
          <a:p>
            <a:r>
              <a:rPr lang="de-DE" sz="800" dirty="0" smtClean="0">
                <a:solidFill>
                  <a:schemeClr val="bg2"/>
                </a:solidFill>
              </a:rPr>
              <a:t>Alexi de </a:t>
            </a:r>
            <a:r>
              <a:rPr lang="de-DE" sz="800" dirty="0" err="1" smtClean="0">
                <a:solidFill>
                  <a:schemeClr val="bg2"/>
                </a:solidFill>
              </a:rPr>
              <a:t>Sadesky</a:t>
            </a:r>
            <a:r>
              <a:rPr lang="de-DE" sz="800" dirty="0" smtClean="0">
                <a:solidFill>
                  <a:schemeClr val="bg2"/>
                </a:solidFill>
              </a:rPr>
              <a:t>	</a:t>
            </a:r>
            <a:r>
              <a:rPr lang="de-DE" sz="800" dirty="0">
                <a:solidFill>
                  <a:schemeClr val="bg2"/>
                </a:solidFill>
              </a:rPr>
              <a:t>Peter </a:t>
            </a:r>
            <a:r>
              <a:rPr lang="de-DE" sz="800" dirty="0" smtClean="0">
                <a:solidFill>
                  <a:schemeClr val="bg2"/>
                </a:solidFill>
              </a:rPr>
              <a:t>Bull</a:t>
            </a:r>
          </a:p>
          <a:p>
            <a:r>
              <a:rPr lang="de-DE" sz="800" dirty="0">
                <a:solidFill>
                  <a:schemeClr val="bg2"/>
                </a:solidFill>
              </a:rPr>
              <a:t>Lt. Lothar </a:t>
            </a:r>
            <a:r>
              <a:rPr lang="de-DE" sz="800" dirty="0" err="1">
                <a:solidFill>
                  <a:schemeClr val="bg2"/>
                </a:solidFill>
              </a:rPr>
              <a:t>Zogg</a:t>
            </a:r>
            <a:r>
              <a:rPr lang="de-DE" sz="800" dirty="0" smtClean="0">
                <a:solidFill>
                  <a:schemeClr val="bg2"/>
                </a:solidFill>
              </a:rPr>
              <a:t>	</a:t>
            </a:r>
            <a:r>
              <a:rPr lang="de-DE" sz="800" dirty="0">
                <a:solidFill>
                  <a:schemeClr val="bg2"/>
                </a:solidFill>
              </a:rPr>
              <a:t>James Earl </a:t>
            </a:r>
            <a:r>
              <a:rPr lang="de-DE" sz="800" dirty="0" smtClean="0">
                <a:solidFill>
                  <a:schemeClr val="bg2"/>
                </a:solidFill>
              </a:rPr>
              <a:t>Jones</a:t>
            </a:r>
          </a:p>
          <a:p>
            <a:r>
              <a:rPr lang="de-DE" sz="800" dirty="0" smtClean="0">
                <a:solidFill>
                  <a:schemeClr val="bg2"/>
                </a:solidFill>
              </a:rPr>
              <a:t>Miss </a:t>
            </a:r>
            <a:r>
              <a:rPr lang="de-DE" sz="800" dirty="0">
                <a:solidFill>
                  <a:schemeClr val="bg2"/>
                </a:solidFill>
              </a:rPr>
              <a:t>Scott</a:t>
            </a:r>
            <a:r>
              <a:rPr lang="de-DE" sz="800" dirty="0" smtClean="0">
                <a:solidFill>
                  <a:schemeClr val="bg2"/>
                </a:solidFill>
              </a:rPr>
              <a:t>	</a:t>
            </a:r>
            <a:r>
              <a:rPr lang="de-DE" sz="800" dirty="0">
                <a:solidFill>
                  <a:schemeClr val="bg2"/>
                </a:solidFill>
              </a:rPr>
              <a:t>Tracy Reed</a:t>
            </a:r>
          </a:p>
          <a:p>
            <a:endParaRPr lang="de-DE" sz="800" dirty="0" smtClean="0">
              <a:solidFill>
                <a:schemeClr val="bg2"/>
              </a:solidFill>
            </a:endParaRPr>
          </a:p>
          <a:p>
            <a:endParaRPr lang="de-DE" sz="800" dirty="0" smtClean="0">
              <a:solidFill>
                <a:schemeClr val="bg2"/>
              </a:solidFill>
            </a:endParaRPr>
          </a:p>
          <a:p>
            <a:r>
              <a:rPr lang="de-DE" sz="800" dirty="0" smtClean="0">
                <a:solidFill>
                  <a:schemeClr val="bg2"/>
                </a:solidFill>
              </a:rPr>
              <a:t>Music </a:t>
            </a:r>
            <a:r>
              <a:rPr lang="de-DE" sz="800" dirty="0" err="1" smtClean="0">
                <a:solidFill>
                  <a:schemeClr val="bg2"/>
                </a:solidFill>
              </a:rPr>
              <a:t>by</a:t>
            </a:r>
            <a:r>
              <a:rPr lang="de-DE" sz="800" dirty="0" smtClean="0">
                <a:solidFill>
                  <a:schemeClr val="bg2"/>
                </a:solidFill>
              </a:rPr>
              <a:t>	Laurie Johnson</a:t>
            </a:r>
          </a:p>
          <a:p>
            <a:r>
              <a:rPr lang="de-DE" sz="800" dirty="0" err="1" smtClean="0">
                <a:solidFill>
                  <a:schemeClr val="bg2"/>
                </a:solidFill>
              </a:rPr>
              <a:t>Written</a:t>
            </a:r>
            <a:r>
              <a:rPr lang="de-DE" sz="800" dirty="0" smtClean="0">
                <a:solidFill>
                  <a:schemeClr val="bg2"/>
                </a:solidFill>
              </a:rPr>
              <a:t> </a:t>
            </a:r>
            <a:r>
              <a:rPr lang="de-DE" sz="800" dirty="0" err="1" smtClean="0">
                <a:solidFill>
                  <a:schemeClr val="bg2"/>
                </a:solidFill>
              </a:rPr>
              <a:t>by</a:t>
            </a:r>
            <a:r>
              <a:rPr lang="de-DE" sz="800" dirty="0" smtClean="0">
                <a:solidFill>
                  <a:schemeClr val="bg2"/>
                </a:solidFill>
              </a:rPr>
              <a:t>	Stanley Kubrick &amp; Terry 	Southern &amp; Peter George</a:t>
            </a:r>
          </a:p>
          <a:p>
            <a:r>
              <a:rPr lang="de-DE" sz="800" dirty="0" smtClean="0">
                <a:solidFill>
                  <a:schemeClr val="bg2"/>
                </a:solidFill>
              </a:rPr>
              <a:t>Regie 	Stanley Kubrick</a:t>
            </a:r>
          </a:p>
          <a:p>
            <a:pPr algn="r"/>
            <a:endParaRPr lang="de-DE" sz="800" dirty="0" smtClean="0">
              <a:solidFill>
                <a:schemeClr val="bg2"/>
              </a:solidFill>
            </a:endParaRPr>
          </a:p>
          <a:p>
            <a:pPr algn="r"/>
            <a:endParaRPr lang="de-DE" sz="800" b="1" dirty="0" smtClean="0">
              <a:solidFill>
                <a:schemeClr val="bg2"/>
              </a:solidFill>
            </a:endParaRPr>
          </a:p>
          <a:p>
            <a:pPr algn="r"/>
            <a:endParaRPr lang="de-DE" sz="800" b="1" dirty="0">
              <a:solidFill>
                <a:schemeClr val="bg2"/>
              </a:solidFill>
            </a:endParaRPr>
          </a:p>
          <a:p>
            <a:pPr algn="r"/>
            <a:r>
              <a:rPr lang="de-DE" sz="800" b="1" dirty="0" smtClean="0">
                <a:solidFill>
                  <a:schemeClr val="bg2"/>
                </a:solidFill>
              </a:rPr>
              <a:t>100  </a:t>
            </a:r>
            <a:r>
              <a:rPr lang="de-DE" sz="800" b="1" dirty="0" err="1" smtClean="0">
                <a:solidFill>
                  <a:schemeClr val="bg2"/>
                </a:solidFill>
              </a:rPr>
              <a:t>Minutos</a:t>
            </a:r>
            <a:r>
              <a:rPr lang="de-DE" sz="800" b="1" dirty="0" smtClean="0">
                <a:solidFill>
                  <a:schemeClr val="bg2"/>
                </a:solidFill>
              </a:rPr>
              <a:t>  </a:t>
            </a:r>
          </a:p>
          <a:p>
            <a:pPr algn="r"/>
            <a:r>
              <a:rPr lang="de-DE" sz="800" b="1" dirty="0" smtClean="0">
                <a:solidFill>
                  <a:schemeClr val="bg2"/>
                </a:solidFill>
              </a:rPr>
              <a:t>B/N - ESPAÑOL- DEUTSCH</a:t>
            </a: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3414"/>
          <a:stretch/>
        </p:blipFill>
        <p:spPr>
          <a:xfrm>
            <a:off x="1727240" y="5959651"/>
            <a:ext cx="1416832" cy="386189"/>
          </a:xfrm>
          <a:prstGeom prst="rect">
            <a:avLst/>
          </a:prstGeom>
        </p:spPr>
      </p:pic>
      <p:sp>
        <p:nvSpPr>
          <p:cNvPr id="15" name="14 CuadroTexto"/>
          <p:cNvSpPr txBox="1"/>
          <p:nvPr/>
        </p:nvSpPr>
        <p:spPr>
          <a:xfrm>
            <a:off x="197475" y="6350337"/>
            <a:ext cx="444647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00" dirty="0" smtClean="0">
                <a:solidFill>
                  <a:schemeClr val="bg2"/>
                </a:solidFill>
              </a:rPr>
              <a:t>El diseño es exclusivo de JANDENAUER PINS; inspirándose en otros diseños, y se realiza únicamente por amor al arte y como homenaje al material rediseñado. No es un producto comercial y es totalmente gratis. La </a:t>
            </a:r>
            <a:r>
              <a:rPr lang="es-ES" sz="500" dirty="0" err="1" smtClean="0">
                <a:solidFill>
                  <a:schemeClr val="bg2"/>
                </a:solidFill>
              </a:rPr>
              <a:t>pelicula</a:t>
            </a:r>
            <a:r>
              <a:rPr lang="es-ES" sz="500" dirty="0" smtClean="0">
                <a:solidFill>
                  <a:schemeClr val="bg2"/>
                </a:solidFill>
              </a:rPr>
              <a:t> es propiedad de COLUMBIA PICTURES.</a:t>
            </a:r>
          </a:p>
          <a:p>
            <a:pPr algn="ctr"/>
            <a:r>
              <a:rPr lang="es-ES" sz="500" b="1" dirty="0" smtClean="0">
                <a:solidFill>
                  <a:schemeClr val="bg2"/>
                </a:solidFill>
              </a:rPr>
              <a:t>© JANDENAUER PICTURES 2016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208361" y="6372833"/>
            <a:ext cx="4446476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8 Imagen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C00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5900"/>
                    </a14:imgEffect>
                    <a14:imgEffect>
                      <a14:saturation sat="4000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096" y="245455"/>
            <a:ext cx="408398" cy="402303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26 Rectángulo"/>
          <p:cNvSpPr/>
          <p:nvPr/>
        </p:nvSpPr>
        <p:spPr>
          <a:xfrm>
            <a:off x="133460" y="3889458"/>
            <a:ext cx="230693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800" dirty="0">
                <a:solidFill>
                  <a:schemeClr val="bg2"/>
                </a:solidFill>
              </a:rPr>
              <a:t>El jefe de la base militar de </a:t>
            </a:r>
            <a:r>
              <a:rPr lang="es-ES" sz="800" dirty="0" err="1">
                <a:solidFill>
                  <a:schemeClr val="bg2"/>
                </a:solidFill>
              </a:rPr>
              <a:t>Burpleson</a:t>
            </a:r>
            <a:r>
              <a:rPr lang="es-ES" sz="800" dirty="0">
                <a:solidFill>
                  <a:schemeClr val="bg2"/>
                </a:solidFill>
              </a:rPr>
              <a:t>, el perturbado general Jack D. </a:t>
            </a:r>
            <a:r>
              <a:rPr lang="es-ES" sz="800" dirty="0" err="1">
                <a:solidFill>
                  <a:schemeClr val="bg2"/>
                </a:solidFill>
              </a:rPr>
              <a:t>Ripper</a:t>
            </a:r>
            <a:r>
              <a:rPr lang="es-ES" sz="800" dirty="0">
                <a:solidFill>
                  <a:schemeClr val="bg2"/>
                </a:solidFill>
              </a:rPr>
              <a:t>, convencido de un quimérico complot de la URSS y obsesionado por su ideario anticomunista, dispone lanzar un ataque de bombarderos atómicos B-52 contra objetivos soviéticos, corta las comunicaciones con su base y bloquea el acceso al código secreto que puede revertir su decisión. </a:t>
            </a:r>
            <a:r>
              <a:rPr lang="es-ES" sz="800" dirty="0" smtClean="0">
                <a:solidFill>
                  <a:schemeClr val="bg2"/>
                </a:solidFill>
              </a:rPr>
              <a:t>El </a:t>
            </a:r>
            <a:r>
              <a:rPr lang="es-ES" sz="800" dirty="0">
                <a:solidFill>
                  <a:schemeClr val="bg2"/>
                </a:solidFill>
              </a:rPr>
              <a:t>presidente </a:t>
            </a:r>
            <a:r>
              <a:rPr lang="es-ES" sz="800" dirty="0" err="1" smtClean="0">
                <a:solidFill>
                  <a:schemeClr val="bg2"/>
                </a:solidFill>
              </a:rPr>
              <a:t>Muffley</a:t>
            </a:r>
            <a:r>
              <a:rPr lang="es-ES" sz="800" dirty="0" smtClean="0">
                <a:solidFill>
                  <a:schemeClr val="bg2"/>
                </a:solidFill>
              </a:rPr>
              <a:t> y el coronel </a:t>
            </a:r>
            <a:r>
              <a:rPr lang="es-ES" sz="800" dirty="0" err="1" smtClean="0">
                <a:solidFill>
                  <a:schemeClr val="bg2"/>
                </a:solidFill>
              </a:rPr>
              <a:t>Mandrake</a:t>
            </a:r>
            <a:r>
              <a:rPr lang="es-ES" sz="800" dirty="0" smtClean="0">
                <a:solidFill>
                  <a:schemeClr val="bg2"/>
                </a:solidFill>
              </a:rPr>
              <a:t> intentan evitarlo</a:t>
            </a:r>
          </a:p>
          <a:p>
            <a:pPr algn="just"/>
            <a:r>
              <a:rPr lang="es-ES" sz="800" dirty="0" smtClean="0">
                <a:solidFill>
                  <a:schemeClr val="bg2"/>
                </a:solidFill>
              </a:rPr>
              <a:t> </a:t>
            </a:r>
            <a:endParaRPr lang="es-ES" sz="800" dirty="0">
              <a:solidFill>
                <a:schemeClr val="bg2"/>
              </a:solidFill>
            </a:endParaRPr>
          </a:p>
          <a:p>
            <a:pPr algn="just"/>
            <a:r>
              <a:rPr lang="es-ES" sz="800" dirty="0">
                <a:solidFill>
                  <a:schemeClr val="bg2"/>
                </a:solidFill>
              </a:rPr>
              <a:t>Basado en una novela de suspense absolutamente seria (Red </a:t>
            </a:r>
            <a:r>
              <a:rPr lang="es-ES" sz="800" dirty="0" err="1">
                <a:solidFill>
                  <a:schemeClr val="bg2"/>
                </a:solidFill>
              </a:rPr>
              <a:t>Alert</a:t>
            </a:r>
            <a:r>
              <a:rPr lang="es-ES" sz="800" dirty="0">
                <a:solidFill>
                  <a:schemeClr val="bg2"/>
                </a:solidFill>
              </a:rPr>
              <a:t>, de Peter George), </a:t>
            </a:r>
            <a:r>
              <a:rPr lang="es-ES" sz="800" dirty="0" err="1">
                <a:solidFill>
                  <a:schemeClr val="bg2"/>
                </a:solidFill>
              </a:rPr>
              <a:t>Kubrick</a:t>
            </a:r>
            <a:r>
              <a:rPr lang="es-ES" sz="800" dirty="0">
                <a:solidFill>
                  <a:schemeClr val="bg2"/>
                </a:solidFill>
              </a:rPr>
              <a:t> y sus guionistas la convirtieron en una rigurosa y demoledora comedia de pesadilla, una pavorosa fantasía, una farsa estridente y sobrecogedora </a:t>
            </a:r>
            <a:r>
              <a:rPr lang="es-ES" sz="800" dirty="0" smtClean="0">
                <a:solidFill>
                  <a:schemeClr val="bg2"/>
                </a:solidFill>
              </a:rPr>
              <a:t>sátira </a:t>
            </a:r>
            <a:r>
              <a:rPr lang="es-ES" sz="800" dirty="0">
                <a:solidFill>
                  <a:schemeClr val="bg2"/>
                </a:solidFill>
              </a:rPr>
              <a:t>amarga</a:t>
            </a:r>
            <a:endParaRPr lang="es-ES" sz="800" b="1" dirty="0">
              <a:solidFill>
                <a:schemeClr val="bg2"/>
              </a:solidFill>
            </a:endParaRPr>
          </a:p>
          <a:p>
            <a:pPr algn="just"/>
            <a:endParaRPr lang="es-ES" sz="800" b="1" dirty="0" smtClean="0">
              <a:solidFill>
                <a:schemeClr val="bg2"/>
              </a:solidFill>
            </a:endParaRPr>
          </a:p>
          <a:p>
            <a:pPr algn="just"/>
            <a:endParaRPr lang="es-ES" sz="800" b="1" dirty="0" smtClean="0">
              <a:solidFill>
                <a:schemeClr val="bg2"/>
              </a:solidFill>
            </a:endParaRPr>
          </a:p>
          <a:p>
            <a:pPr algn="just"/>
            <a:endParaRPr lang="es-ES" sz="800" b="1" dirty="0" smtClean="0">
              <a:solidFill>
                <a:schemeClr val="bg2"/>
              </a:solidFill>
            </a:endParaRPr>
          </a:p>
          <a:p>
            <a:pPr algn="just"/>
            <a:r>
              <a:rPr lang="es-ES" sz="800" b="1" dirty="0" smtClean="0">
                <a:solidFill>
                  <a:schemeClr val="bg2"/>
                </a:solidFill>
              </a:rPr>
              <a:t>COLUMBIA PICTURES 1964</a:t>
            </a:r>
            <a:endParaRPr lang="es-ES" sz="800" b="1" dirty="0">
              <a:solidFill>
                <a:schemeClr val="bg2"/>
              </a:solidFill>
            </a:endParaRPr>
          </a:p>
        </p:txBody>
      </p:sp>
      <p:pic>
        <p:nvPicPr>
          <p:cNvPr id="35" name="34 Imagen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66" y="933543"/>
            <a:ext cx="2206045" cy="165453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36" name="35 Imagen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69" r="19825"/>
          <a:stretch/>
        </p:blipFill>
        <p:spPr>
          <a:xfrm>
            <a:off x="2568753" y="941108"/>
            <a:ext cx="2075197" cy="271525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sp>
        <p:nvSpPr>
          <p:cNvPr id="38" name="37 Rectángulo"/>
          <p:cNvSpPr/>
          <p:nvPr/>
        </p:nvSpPr>
        <p:spPr>
          <a:xfrm>
            <a:off x="214666" y="98010"/>
            <a:ext cx="445145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400" b="1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DR. STRANGELOVE  </a:t>
            </a:r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/>
            </a:r>
            <a:b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</a:br>
            <a:r>
              <a:rPr lang="es-ES" sz="12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OR </a:t>
            </a:r>
            <a:r>
              <a:rPr lang="es-ES" sz="1200" b="1" dirty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HOW I </a:t>
            </a:r>
            <a:r>
              <a:rPr lang="es-ES" sz="12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STOP </a:t>
            </a:r>
            <a:r>
              <a:rPr lang="es-ES" sz="1200" b="1" dirty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WORRYING AND LOVE THE BOMB </a:t>
            </a:r>
            <a:endParaRPr lang="es-ES" sz="1600" b="1" dirty="0"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Waukegan LDO Extended Black" panose="02000603000000020004" pitchFamily="2" charset="0"/>
            </a:endParaRPr>
          </a:p>
        </p:txBody>
      </p:sp>
      <p:pic>
        <p:nvPicPr>
          <p:cNvPr id="28" name="27 Imagen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66" y="2642507"/>
            <a:ext cx="2206045" cy="123938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39" name="38 Imagen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4" t="3015" r="4196" b="3161"/>
          <a:stretch/>
        </p:blipFill>
        <p:spPr>
          <a:xfrm>
            <a:off x="5268372" y="108006"/>
            <a:ext cx="4565648" cy="5851645"/>
          </a:xfrm>
          <a:prstGeom prst="rect">
            <a:avLst/>
          </a:prstGeom>
          <a:ln>
            <a:noFill/>
          </a:ln>
        </p:spPr>
      </p:pic>
      <p:sp>
        <p:nvSpPr>
          <p:cNvPr id="25" name="24 CuadroTexto"/>
          <p:cNvSpPr txBox="1"/>
          <p:nvPr/>
        </p:nvSpPr>
        <p:spPr>
          <a:xfrm>
            <a:off x="5241076" y="5851538"/>
            <a:ext cx="4609524" cy="846386"/>
          </a:xfrm>
          <a:prstGeom prst="rect">
            <a:avLst/>
          </a:prstGeom>
          <a:solidFill>
            <a:schemeClr val="tx1">
              <a:lumMod val="85000"/>
              <a:lumOff val="15000"/>
              <a:alpha val="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900" dirty="0" smtClean="0">
                <a:solidFill>
                  <a:schemeClr val="bg1">
                    <a:lumMod val="65000"/>
                  </a:schemeClr>
                </a:solidFill>
                <a:latin typeface="SteelTongs" pitchFamily="2" charset="0"/>
              </a:rPr>
              <a:t>COLUMBIA PICTURES </a:t>
            </a:r>
            <a:r>
              <a:rPr lang="es-ES" sz="1100" dirty="0" smtClean="0">
                <a:solidFill>
                  <a:schemeClr val="bg1">
                    <a:lumMod val="65000"/>
                  </a:schemeClr>
                </a:solidFill>
                <a:latin typeface="SteelTongs" pitchFamily="2" charset="0"/>
              </a:rPr>
              <a:t>:*</a:t>
            </a:r>
            <a:r>
              <a:rPr lang="es-ES" sz="900" dirty="0" smtClean="0">
                <a:solidFill>
                  <a:schemeClr val="bg1">
                    <a:lumMod val="65000"/>
                  </a:schemeClr>
                </a:solidFill>
                <a:latin typeface="SteelTongs" pitchFamily="2" charset="0"/>
              </a:rPr>
              <a:t>STANLEY KUBRICK “DR. STRANGELOVE OR HOW I LEARNED TO STOP WORRYING AND LOVE THE BOMB” </a:t>
            </a:r>
            <a:r>
              <a:rPr lang="es-ES" sz="500" dirty="0" smtClean="0">
                <a:solidFill>
                  <a:schemeClr val="bg1">
                    <a:lumMod val="65000"/>
                  </a:schemeClr>
                </a:solidFill>
                <a:latin typeface="SteelTongs" pitchFamily="2" charset="0"/>
              </a:rPr>
              <a:t>STARRING </a:t>
            </a:r>
            <a:r>
              <a:rPr lang="es-ES" sz="900" dirty="0" smtClean="0">
                <a:solidFill>
                  <a:schemeClr val="bg1">
                    <a:lumMod val="65000"/>
                  </a:schemeClr>
                </a:solidFill>
                <a:latin typeface="SteelTongs" pitchFamily="2" charset="0"/>
              </a:rPr>
              <a:t>PETER SELLERS, GEORGE C. SCOTT, STERLING HAYDEN, KEENAN WYNN </a:t>
            </a:r>
            <a:r>
              <a:rPr lang="es-ES" sz="700" dirty="0" smtClean="0">
                <a:solidFill>
                  <a:schemeClr val="bg1">
                    <a:lumMod val="65000"/>
                  </a:schemeClr>
                </a:solidFill>
                <a:latin typeface="SteelTongs" pitchFamily="2" charset="0"/>
              </a:rPr>
              <a:t>AND </a:t>
            </a:r>
            <a:r>
              <a:rPr lang="es-ES" sz="900" dirty="0" smtClean="0">
                <a:solidFill>
                  <a:schemeClr val="bg1">
                    <a:lumMod val="65000"/>
                  </a:schemeClr>
                </a:solidFill>
                <a:latin typeface="SteelTongs" pitchFamily="2" charset="0"/>
              </a:rPr>
              <a:t>SLIM PICKENS </a:t>
            </a:r>
            <a:r>
              <a:rPr lang="es-ES" sz="500" dirty="0" smtClean="0">
                <a:solidFill>
                  <a:schemeClr val="bg1">
                    <a:lumMod val="65000"/>
                  </a:schemeClr>
                </a:solidFill>
                <a:latin typeface="SteelTongs" pitchFamily="2" charset="0"/>
              </a:rPr>
              <a:t>ALSO STARRING</a:t>
            </a:r>
            <a:r>
              <a:rPr lang="es-ES" sz="900" dirty="0" smtClean="0">
                <a:solidFill>
                  <a:schemeClr val="bg1">
                    <a:lumMod val="65000"/>
                  </a:schemeClr>
                </a:solidFill>
                <a:latin typeface="SteelTongs" pitchFamily="2" charset="0"/>
              </a:rPr>
              <a:t> PETER BULL, JAMES EARL JONES, TRACY REED c LAURIE JOHNSON </a:t>
            </a:r>
            <a:r>
              <a:rPr lang="es-ES" sz="900" dirty="0" err="1" smtClean="0">
                <a:solidFill>
                  <a:schemeClr val="bg1">
                    <a:lumMod val="65000"/>
                  </a:schemeClr>
                </a:solidFill>
                <a:latin typeface="SteelTongs" pitchFamily="2" charset="0"/>
              </a:rPr>
              <a:t>oTERRY</a:t>
            </a:r>
            <a:r>
              <a:rPr lang="es-ES" sz="900" dirty="0" smtClean="0">
                <a:solidFill>
                  <a:schemeClr val="bg1">
                    <a:lumMod val="65000"/>
                  </a:schemeClr>
                </a:solidFill>
                <a:latin typeface="SteelTongs" pitchFamily="2" charset="0"/>
              </a:rPr>
              <a:t> SOUTHERN &amp; STANLEY KUBRICK</a:t>
            </a:r>
            <a:br>
              <a:rPr lang="es-ES" sz="900" dirty="0" smtClean="0">
                <a:solidFill>
                  <a:schemeClr val="bg1">
                    <a:lumMod val="65000"/>
                  </a:schemeClr>
                </a:solidFill>
                <a:latin typeface="SteelTongs" pitchFamily="2" charset="0"/>
              </a:rPr>
            </a:br>
            <a:r>
              <a:rPr lang="es-ES" sz="900" dirty="0" err="1" smtClean="0">
                <a:solidFill>
                  <a:schemeClr val="bg1">
                    <a:lumMod val="65000"/>
                  </a:schemeClr>
                </a:solidFill>
                <a:latin typeface="SteelTongs" pitchFamily="2" charset="0"/>
              </a:rPr>
              <a:t>nPETER</a:t>
            </a:r>
            <a:r>
              <a:rPr lang="es-ES" sz="900" dirty="0" smtClean="0">
                <a:solidFill>
                  <a:schemeClr val="bg1">
                    <a:lumMod val="65000"/>
                  </a:schemeClr>
                </a:solidFill>
                <a:latin typeface="SteelTongs" pitchFamily="2" charset="0"/>
              </a:rPr>
              <a:t> GEORGE e ANTHONY HARVEY f KEN ADAM g GILBERT TAYLOR  j STANLEY KUBRICK, VICTOR </a:t>
            </a:r>
            <a:r>
              <a:rPr lang="es-ES" sz="900" dirty="0">
                <a:solidFill>
                  <a:schemeClr val="bg1">
                    <a:lumMod val="65000"/>
                  </a:schemeClr>
                </a:solidFill>
                <a:latin typeface="SteelTongs" pitchFamily="2" charset="0"/>
              </a:rPr>
              <a:t> </a:t>
            </a:r>
            <a:r>
              <a:rPr lang="es-ES" sz="900" dirty="0" smtClean="0">
                <a:solidFill>
                  <a:schemeClr val="bg1">
                    <a:lumMod val="65000"/>
                  </a:schemeClr>
                </a:solidFill>
                <a:latin typeface="SteelTongs" pitchFamily="2" charset="0"/>
              </a:rPr>
              <a:t>LYNDON &amp; LEON MINOFF k STANLEY KUBRICK</a:t>
            </a:r>
          </a:p>
          <a:p>
            <a:pPr algn="ctr"/>
            <a:r>
              <a:rPr lang="es-ES" sz="1000" b="1" dirty="0" smtClean="0">
                <a:solidFill>
                  <a:schemeClr val="bg1">
                    <a:lumMod val="65000"/>
                  </a:schemeClr>
                </a:solidFill>
                <a:latin typeface="SteelTongs" pitchFamily="2" charset="0"/>
              </a:rPr>
              <a:t>COLUMBIA PICTURES 1964</a:t>
            </a:r>
            <a:endParaRPr lang="es-ES" sz="1000" b="1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endParaRPr lang="es-ES" sz="300" dirty="0" smtClean="0">
              <a:solidFill>
                <a:schemeClr val="bg1">
                  <a:lumMod val="65000"/>
                </a:schemeClr>
              </a:solidFill>
              <a:latin typeface="SteelTongs" pitchFamily="2" charset="0"/>
            </a:endParaRPr>
          </a:p>
          <a:p>
            <a:pPr algn="ctr"/>
            <a:r>
              <a:rPr lang="es-ES" sz="700" dirty="0" smtClean="0">
                <a:solidFill>
                  <a:schemeClr val="bg1">
                    <a:lumMod val="65000"/>
                  </a:schemeClr>
                </a:solidFill>
                <a:latin typeface="SteelTongs" pitchFamily="2" charset="0"/>
              </a:rPr>
              <a:t>FIND MORE IN STRANGELOVE.JANDENAUER.COM</a:t>
            </a:r>
            <a:endParaRPr lang="es-ES" sz="500" dirty="0" smtClean="0">
              <a:solidFill>
                <a:schemeClr val="bg1">
                  <a:lumMod val="65000"/>
                </a:schemeClr>
              </a:solidFill>
              <a:latin typeface="SteelTongs" pitchFamily="2" charset="0"/>
            </a:endParaRP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 rotWithShape="1">
          <a:blip r:embed="rId11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harpenSoften amount="-50000"/>
                    </a14:imgEffect>
                    <a14:imgEffect>
                      <a14:colorTemperature colorTemp="47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3414"/>
          <a:stretch/>
        </p:blipFill>
        <p:spPr>
          <a:xfrm>
            <a:off x="8758918" y="6336328"/>
            <a:ext cx="1026178" cy="27970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 rot="16200000">
            <a:off x="2303134" y="3401360"/>
            <a:ext cx="5407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DR</a:t>
            </a:r>
            <a:r>
              <a:rPr lang="es-E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. </a:t>
            </a:r>
            <a:r>
              <a:rPr lang="es-E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STRANGELOVE</a:t>
            </a:r>
            <a:r>
              <a:rPr lang="es-E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 </a:t>
            </a:r>
            <a:r>
              <a:rPr lang="es-ES" sz="900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OR HOW I STOP WORRYING AND LOVE THE BOMB </a:t>
            </a:r>
            <a:endParaRPr lang="es-ES" sz="1600" dirty="0"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Waukegan LDO Extended Black" panose="02000603000000020004" pitchFamily="2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7005168" y="5031552"/>
            <a:ext cx="277992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900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¿TELEFONO </a:t>
            </a:r>
            <a:r>
              <a:rPr lang="es-ES" sz="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ROJO</a:t>
            </a:r>
            <a:r>
              <a:rPr lang="es-ES" sz="900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?-VOLAMOS HACIA </a:t>
            </a:r>
            <a:r>
              <a:rPr lang="es-ES" sz="900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MOSCU</a:t>
            </a:r>
            <a:endParaRPr lang="es-ES" sz="900" b="1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Waukegan LDO Extended Black" panose="020006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81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5246919" y="127504"/>
            <a:ext cx="4593099" cy="6530518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133460" y="106022"/>
            <a:ext cx="4608000" cy="65520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4737544" y="101656"/>
            <a:ext cx="504000" cy="655835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3" name="22 Conector recto"/>
          <p:cNvCxnSpPr/>
          <p:nvPr/>
        </p:nvCxnSpPr>
        <p:spPr>
          <a:xfrm flipH="1">
            <a:off x="2468508" y="937404"/>
            <a:ext cx="7362" cy="4911402"/>
          </a:xfrm>
          <a:prstGeom prst="line">
            <a:avLst/>
          </a:prstGeom>
          <a:ln w="12700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2440394" y="3715390"/>
            <a:ext cx="22811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 smtClean="0">
                <a:solidFill>
                  <a:schemeClr val="bg1"/>
                </a:solidFill>
              </a:rPr>
              <a:t>Dr. </a:t>
            </a:r>
            <a:r>
              <a:rPr lang="es-ES" sz="800" dirty="0" err="1" smtClean="0">
                <a:solidFill>
                  <a:schemeClr val="bg1"/>
                </a:solidFill>
              </a:rPr>
              <a:t>Strangelove</a:t>
            </a:r>
            <a:r>
              <a:rPr lang="de-DE" sz="800" dirty="0" smtClean="0">
                <a:solidFill>
                  <a:schemeClr val="bg1"/>
                </a:solidFill>
              </a:rPr>
              <a:t>	</a:t>
            </a:r>
          </a:p>
          <a:p>
            <a:r>
              <a:rPr lang="es-ES" sz="800" dirty="0" smtClean="0">
                <a:solidFill>
                  <a:schemeClr val="bg1"/>
                </a:solidFill>
              </a:rPr>
              <a:t>Presidente </a:t>
            </a:r>
            <a:r>
              <a:rPr lang="es-ES" sz="800" dirty="0" err="1" smtClean="0">
                <a:solidFill>
                  <a:schemeClr val="bg1"/>
                </a:solidFill>
              </a:rPr>
              <a:t>Muffley</a:t>
            </a:r>
            <a:r>
              <a:rPr lang="de-DE" sz="800" dirty="0" smtClean="0">
                <a:solidFill>
                  <a:schemeClr val="bg1"/>
                </a:solidFill>
              </a:rPr>
              <a:t>	</a:t>
            </a:r>
          </a:p>
          <a:p>
            <a:r>
              <a:rPr lang="es-ES" sz="800" dirty="0" smtClean="0">
                <a:solidFill>
                  <a:schemeClr val="bg1"/>
                </a:solidFill>
              </a:rPr>
              <a:t>Col. </a:t>
            </a:r>
            <a:r>
              <a:rPr lang="es-ES" sz="800" dirty="0" err="1" smtClean="0">
                <a:solidFill>
                  <a:schemeClr val="bg1"/>
                </a:solidFill>
              </a:rPr>
              <a:t>Mandrake</a:t>
            </a:r>
            <a:r>
              <a:rPr lang="de-DE" sz="800" dirty="0" smtClean="0">
                <a:solidFill>
                  <a:schemeClr val="bg1"/>
                </a:solidFill>
              </a:rPr>
              <a:t>	Peter Sellers</a:t>
            </a:r>
          </a:p>
          <a:p>
            <a:r>
              <a:rPr lang="de-DE" sz="800" dirty="0">
                <a:solidFill>
                  <a:schemeClr val="bg1"/>
                </a:solidFill>
              </a:rPr>
              <a:t>Gen. </a:t>
            </a:r>
            <a:r>
              <a:rPr lang="de-DE" sz="800" dirty="0" err="1" smtClean="0">
                <a:solidFill>
                  <a:schemeClr val="bg1"/>
                </a:solidFill>
              </a:rPr>
              <a:t>Turgidson</a:t>
            </a:r>
            <a:r>
              <a:rPr lang="de-DE" sz="800" dirty="0" smtClean="0">
                <a:solidFill>
                  <a:schemeClr val="bg1"/>
                </a:solidFill>
              </a:rPr>
              <a:t>	George C. Scott</a:t>
            </a:r>
          </a:p>
          <a:p>
            <a:r>
              <a:rPr lang="de-DE" sz="800" dirty="0">
                <a:solidFill>
                  <a:schemeClr val="bg1"/>
                </a:solidFill>
              </a:rPr>
              <a:t>Gen. Jack D. Ripper</a:t>
            </a:r>
            <a:r>
              <a:rPr lang="de-DE" sz="800" dirty="0" smtClean="0">
                <a:solidFill>
                  <a:schemeClr val="bg1"/>
                </a:solidFill>
              </a:rPr>
              <a:t>	</a:t>
            </a:r>
            <a:r>
              <a:rPr lang="de-DE" sz="800" dirty="0">
                <a:solidFill>
                  <a:schemeClr val="bg1"/>
                </a:solidFill>
              </a:rPr>
              <a:t>Sterling </a:t>
            </a:r>
            <a:r>
              <a:rPr lang="de-DE" sz="800" dirty="0" smtClean="0">
                <a:solidFill>
                  <a:schemeClr val="bg1"/>
                </a:solidFill>
              </a:rPr>
              <a:t>Hayden</a:t>
            </a:r>
          </a:p>
          <a:p>
            <a:r>
              <a:rPr lang="de-DE" sz="800" dirty="0" err="1">
                <a:solidFill>
                  <a:schemeClr val="bg1"/>
                </a:solidFill>
              </a:rPr>
              <a:t>Col</a:t>
            </a:r>
            <a:r>
              <a:rPr lang="de-DE" sz="800" dirty="0">
                <a:solidFill>
                  <a:schemeClr val="bg1"/>
                </a:solidFill>
              </a:rPr>
              <a:t>. 'Bat' Guano	Keenan </a:t>
            </a:r>
            <a:r>
              <a:rPr lang="de-DE" sz="800" dirty="0" smtClean="0">
                <a:solidFill>
                  <a:schemeClr val="bg1"/>
                </a:solidFill>
              </a:rPr>
              <a:t>Wynn</a:t>
            </a:r>
          </a:p>
          <a:p>
            <a:r>
              <a:rPr lang="de-DE" sz="800" dirty="0" err="1">
                <a:solidFill>
                  <a:schemeClr val="bg1"/>
                </a:solidFill>
              </a:rPr>
              <a:t>Maj</a:t>
            </a:r>
            <a:r>
              <a:rPr lang="de-DE" sz="800" dirty="0">
                <a:solidFill>
                  <a:schemeClr val="bg1"/>
                </a:solidFill>
              </a:rPr>
              <a:t>. 'King' Kong</a:t>
            </a:r>
            <a:r>
              <a:rPr lang="de-DE" sz="800" dirty="0" smtClean="0">
                <a:solidFill>
                  <a:schemeClr val="bg1"/>
                </a:solidFill>
              </a:rPr>
              <a:t>	</a:t>
            </a:r>
            <a:r>
              <a:rPr lang="de-DE" sz="800" dirty="0">
                <a:solidFill>
                  <a:schemeClr val="bg1"/>
                </a:solidFill>
              </a:rPr>
              <a:t>Slim </a:t>
            </a:r>
            <a:r>
              <a:rPr lang="de-DE" sz="800" dirty="0" smtClean="0">
                <a:solidFill>
                  <a:schemeClr val="bg1"/>
                </a:solidFill>
              </a:rPr>
              <a:t>Pickens</a:t>
            </a:r>
          </a:p>
          <a:p>
            <a:r>
              <a:rPr lang="de-DE" sz="800" dirty="0" smtClean="0">
                <a:solidFill>
                  <a:schemeClr val="bg1"/>
                </a:solidFill>
              </a:rPr>
              <a:t>Alexi de </a:t>
            </a:r>
            <a:r>
              <a:rPr lang="de-DE" sz="800" dirty="0" err="1" smtClean="0">
                <a:solidFill>
                  <a:schemeClr val="bg1"/>
                </a:solidFill>
              </a:rPr>
              <a:t>Sadesky</a:t>
            </a:r>
            <a:r>
              <a:rPr lang="de-DE" sz="800" dirty="0" smtClean="0">
                <a:solidFill>
                  <a:schemeClr val="bg1"/>
                </a:solidFill>
              </a:rPr>
              <a:t>	</a:t>
            </a:r>
            <a:r>
              <a:rPr lang="de-DE" sz="800" dirty="0">
                <a:solidFill>
                  <a:schemeClr val="bg1"/>
                </a:solidFill>
              </a:rPr>
              <a:t>Peter </a:t>
            </a:r>
            <a:r>
              <a:rPr lang="de-DE" sz="800" dirty="0" smtClean="0">
                <a:solidFill>
                  <a:schemeClr val="bg1"/>
                </a:solidFill>
              </a:rPr>
              <a:t>Bull</a:t>
            </a:r>
          </a:p>
          <a:p>
            <a:r>
              <a:rPr lang="de-DE" sz="800" dirty="0">
                <a:solidFill>
                  <a:schemeClr val="bg1"/>
                </a:solidFill>
              </a:rPr>
              <a:t>Lt. Lothar </a:t>
            </a:r>
            <a:r>
              <a:rPr lang="de-DE" sz="800" dirty="0" err="1">
                <a:solidFill>
                  <a:schemeClr val="bg1"/>
                </a:solidFill>
              </a:rPr>
              <a:t>Zogg</a:t>
            </a:r>
            <a:r>
              <a:rPr lang="de-DE" sz="800" dirty="0" smtClean="0">
                <a:solidFill>
                  <a:schemeClr val="bg1"/>
                </a:solidFill>
              </a:rPr>
              <a:t>	</a:t>
            </a:r>
            <a:r>
              <a:rPr lang="de-DE" sz="800" dirty="0">
                <a:solidFill>
                  <a:schemeClr val="bg1"/>
                </a:solidFill>
              </a:rPr>
              <a:t>James Earl </a:t>
            </a:r>
            <a:r>
              <a:rPr lang="de-DE" sz="800" dirty="0" smtClean="0">
                <a:solidFill>
                  <a:schemeClr val="bg1"/>
                </a:solidFill>
              </a:rPr>
              <a:t>Jones</a:t>
            </a:r>
          </a:p>
          <a:p>
            <a:r>
              <a:rPr lang="de-DE" sz="800" dirty="0" smtClean="0">
                <a:solidFill>
                  <a:schemeClr val="bg1"/>
                </a:solidFill>
              </a:rPr>
              <a:t>Miss </a:t>
            </a:r>
            <a:r>
              <a:rPr lang="de-DE" sz="800" dirty="0">
                <a:solidFill>
                  <a:schemeClr val="bg1"/>
                </a:solidFill>
              </a:rPr>
              <a:t>Scott</a:t>
            </a:r>
            <a:r>
              <a:rPr lang="de-DE" sz="800" dirty="0" smtClean="0">
                <a:solidFill>
                  <a:schemeClr val="bg1"/>
                </a:solidFill>
              </a:rPr>
              <a:t>	</a:t>
            </a:r>
            <a:r>
              <a:rPr lang="de-DE" sz="800" dirty="0">
                <a:solidFill>
                  <a:schemeClr val="bg1"/>
                </a:solidFill>
              </a:rPr>
              <a:t>Tracy Reed</a:t>
            </a:r>
          </a:p>
          <a:p>
            <a:endParaRPr lang="de-DE" sz="800" dirty="0" smtClean="0">
              <a:solidFill>
                <a:schemeClr val="bg1"/>
              </a:solidFill>
            </a:endParaRPr>
          </a:p>
          <a:p>
            <a:endParaRPr lang="de-DE" sz="800" dirty="0" smtClean="0">
              <a:solidFill>
                <a:schemeClr val="bg1"/>
              </a:solidFill>
            </a:endParaRPr>
          </a:p>
          <a:p>
            <a:r>
              <a:rPr lang="de-DE" sz="800" dirty="0" smtClean="0">
                <a:solidFill>
                  <a:schemeClr val="bg1"/>
                </a:solidFill>
              </a:rPr>
              <a:t>Music </a:t>
            </a:r>
            <a:r>
              <a:rPr lang="de-DE" sz="800" dirty="0" err="1" smtClean="0">
                <a:solidFill>
                  <a:schemeClr val="bg1"/>
                </a:solidFill>
              </a:rPr>
              <a:t>by</a:t>
            </a:r>
            <a:r>
              <a:rPr lang="de-DE" sz="800" dirty="0" smtClean="0">
                <a:solidFill>
                  <a:schemeClr val="bg1"/>
                </a:solidFill>
              </a:rPr>
              <a:t>	Laurie Johnson</a:t>
            </a:r>
          </a:p>
          <a:p>
            <a:r>
              <a:rPr lang="de-DE" sz="800" dirty="0" err="1" smtClean="0">
                <a:solidFill>
                  <a:schemeClr val="bg1"/>
                </a:solidFill>
              </a:rPr>
              <a:t>Written</a:t>
            </a:r>
            <a:r>
              <a:rPr lang="de-DE" sz="800" dirty="0" smtClean="0">
                <a:solidFill>
                  <a:schemeClr val="bg1"/>
                </a:solidFill>
              </a:rPr>
              <a:t> </a:t>
            </a:r>
            <a:r>
              <a:rPr lang="de-DE" sz="800" dirty="0" err="1" smtClean="0">
                <a:solidFill>
                  <a:schemeClr val="bg1"/>
                </a:solidFill>
              </a:rPr>
              <a:t>by</a:t>
            </a:r>
            <a:r>
              <a:rPr lang="de-DE" sz="800" dirty="0" smtClean="0">
                <a:solidFill>
                  <a:schemeClr val="bg1"/>
                </a:solidFill>
              </a:rPr>
              <a:t>	Stanley Kubrick &amp; Terry 	Southern &amp; Peter George</a:t>
            </a:r>
          </a:p>
          <a:p>
            <a:r>
              <a:rPr lang="de-DE" sz="800" dirty="0" smtClean="0">
                <a:solidFill>
                  <a:schemeClr val="bg1"/>
                </a:solidFill>
              </a:rPr>
              <a:t>Regie 	Stanley Kubrick</a:t>
            </a:r>
          </a:p>
          <a:p>
            <a:pPr algn="r"/>
            <a:endParaRPr lang="de-DE" sz="800" dirty="0" smtClean="0">
              <a:solidFill>
                <a:schemeClr val="bg1"/>
              </a:solidFill>
            </a:endParaRPr>
          </a:p>
          <a:p>
            <a:pPr algn="r"/>
            <a:endParaRPr lang="de-DE" sz="800" b="1" dirty="0" smtClean="0">
              <a:solidFill>
                <a:schemeClr val="bg1"/>
              </a:solidFill>
            </a:endParaRPr>
          </a:p>
          <a:p>
            <a:pPr algn="r"/>
            <a:endParaRPr lang="de-DE" sz="800" b="1" dirty="0">
              <a:solidFill>
                <a:schemeClr val="bg1"/>
              </a:solidFill>
            </a:endParaRPr>
          </a:p>
          <a:p>
            <a:pPr algn="r"/>
            <a:r>
              <a:rPr lang="de-DE" sz="800" b="1" dirty="0" smtClean="0">
                <a:solidFill>
                  <a:schemeClr val="bg1"/>
                </a:solidFill>
              </a:rPr>
              <a:t>100  </a:t>
            </a:r>
            <a:r>
              <a:rPr lang="de-DE" sz="800" b="1" dirty="0" err="1" smtClean="0">
                <a:solidFill>
                  <a:schemeClr val="bg1"/>
                </a:solidFill>
              </a:rPr>
              <a:t>Minutos</a:t>
            </a:r>
            <a:r>
              <a:rPr lang="de-DE" sz="800" b="1" dirty="0" smtClean="0">
                <a:solidFill>
                  <a:schemeClr val="bg1"/>
                </a:solidFill>
              </a:rPr>
              <a:t>  </a:t>
            </a:r>
          </a:p>
          <a:p>
            <a:pPr algn="r"/>
            <a:r>
              <a:rPr lang="de-DE" sz="800" b="1" dirty="0" smtClean="0">
                <a:solidFill>
                  <a:schemeClr val="bg1"/>
                </a:solidFill>
              </a:rPr>
              <a:t>B/N - ESPAÑOL- DEUTSCH</a:t>
            </a: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4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3414"/>
          <a:stretch/>
        </p:blipFill>
        <p:spPr>
          <a:xfrm>
            <a:off x="1727240" y="5959651"/>
            <a:ext cx="1416832" cy="386189"/>
          </a:xfrm>
          <a:prstGeom prst="rect">
            <a:avLst/>
          </a:prstGeom>
        </p:spPr>
      </p:pic>
      <p:sp>
        <p:nvSpPr>
          <p:cNvPr id="15" name="14 CuadroTexto"/>
          <p:cNvSpPr txBox="1"/>
          <p:nvPr/>
        </p:nvSpPr>
        <p:spPr>
          <a:xfrm>
            <a:off x="197475" y="6350337"/>
            <a:ext cx="444647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00" dirty="0" smtClean="0">
                <a:solidFill>
                  <a:schemeClr val="bg1"/>
                </a:solidFill>
              </a:rPr>
              <a:t>El diseño es exclusivo de JANDENAUER PINS; inspirándose en otros diseños, y se realiza únicamente por amor al arte y como homenaje al material rediseñado. No es un producto comercial y es totalmente gratis. La </a:t>
            </a:r>
            <a:r>
              <a:rPr lang="es-ES" sz="500" dirty="0" err="1" smtClean="0">
                <a:solidFill>
                  <a:schemeClr val="bg1"/>
                </a:solidFill>
              </a:rPr>
              <a:t>pelicula</a:t>
            </a:r>
            <a:r>
              <a:rPr lang="es-ES" sz="500" dirty="0" smtClean="0">
                <a:solidFill>
                  <a:schemeClr val="bg1"/>
                </a:solidFill>
              </a:rPr>
              <a:t> es propiedad de COLUMBIA PICTURES.</a:t>
            </a:r>
          </a:p>
          <a:p>
            <a:pPr algn="ctr"/>
            <a:r>
              <a:rPr lang="es-ES" sz="500" b="1" dirty="0" smtClean="0">
                <a:solidFill>
                  <a:schemeClr val="bg1"/>
                </a:solidFill>
              </a:rPr>
              <a:t>© JANDENAUER PICTURES 2016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208361" y="6372833"/>
            <a:ext cx="4446476" cy="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8 Imagen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400000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096" y="245455"/>
            <a:ext cx="408398" cy="402303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26 Rectángulo"/>
          <p:cNvSpPr/>
          <p:nvPr/>
        </p:nvSpPr>
        <p:spPr>
          <a:xfrm>
            <a:off x="133460" y="3889458"/>
            <a:ext cx="230693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800" dirty="0">
                <a:solidFill>
                  <a:schemeClr val="bg1"/>
                </a:solidFill>
              </a:rPr>
              <a:t>El jefe de la base militar de </a:t>
            </a:r>
            <a:r>
              <a:rPr lang="es-ES" sz="800" dirty="0" err="1">
                <a:solidFill>
                  <a:schemeClr val="bg1"/>
                </a:solidFill>
              </a:rPr>
              <a:t>Burpleson</a:t>
            </a:r>
            <a:r>
              <a:rPr lang="es-ES" sz="800" dirty="0">
                <a:solidFill>
                  <a:schemeClr val="bg1"/>
                </a:solidFill>
              </a:rPr>
              <a:t>, el perturbado general Jack D. </a:t>
            </a:r>
            <a:r>
              <a:rPr lang="es-ES" sz="800" dirty="0" err="1">
                <a:solidFill>
                  <a:schemeClr val="bg1"/>
                </a:solidFill>
              </a:rPr>
              <a:t>Ripper</a:t>
            </a:r>
            <a:r>
              <a:rPr lang="es-ES" sz="800" dirty="0">
                <a:solidFill>
                  <a:schemeClr val="bg1"/>
                </a:solidFill>
              </a:rPr>
              <a:t>, convencido de un quimérico complot de la URSS y obsesionado por su ideario anticomunista, dispone lanzar un ataque de bombarderos atómicos B-52 contra objetivos soviéticos, corta las comunicaciones con su base y bloquea el acceso al código secreto que puede revertir su decisión. </a:t>
            </a:r>
            <a:r>
              <a:rPr lang="es-ES" sz="800" dirty="0" smtClean="0">
                <a:solidFill>
                  <a:schemeClr val="bg1"/>
                </a:solidFill>
              </a:rPr>
              <a:t>El </a:t>
            </a:r>
            <a:r>
              <a:rPr lang="es-ES" sz="800" dirty="0">
                <a:solidFill>
                  <a:schemeClr val="bg1"/>
                </a:solidFill>
              </a:rPr>
              <a:t>presidente </a:t>
            </a:r>
            <a:r>
              <a:rPr lang="es-ES" sz="800" dirty="0" err="1" smtClean="0">
                <a:solidFill>
                  <a:schemeClr val="bg1"/>
                </a:solidFill>
              </a:rPr>
              <a:t>Muffley</a:t>
            </a:r>
            <a:r>
              <a:rPr lang="es-ES" sz="800" dirty="0" smtClean="0">
                <a:solidFill>
                  <a:schemeClr val="bg1"/>
                </a:solidFill>
              </a:rPr>
              <a:t> y el coronel </a:t>
            </a:r>
            <a:r>
              <a:rPr lang="es-ES" sz="800" dirty="0" err="1" smtClean="0">
                <a:solidFill>
                  <a:schemeClr val="bg1"/>
                </a:solidFill>
              </a:rPr>
              <a:t>Mandrake</a:t>
            </a:r>
            <a:r>
              <a:rPr lang="es-ES" sz="800" dirty="0" smtClean="0">
                <a:solidFill>
                  <a:schemeClr val="bg1"/>
                </a:solidFill>
              </a:rPr>
              <a:t> intentan evitarlo</a:t>
            </a:r>
          </a:p>
          <a:p>
            <a:pPr algn="just"/>
            <a:r>
              <a:rPr lang="es-ES" sz="800" dirty="0" smtClean="0">
                <a:solidFill>
                  <a:schemeClr val="bg1"/>
                </a:solidFill>
              </a:rPr>
              <a:t> </a:t>
            </a:r>
            <a:endParaRPr lang="es-ES" sz="800" dirty="0">
              <a:solidFill>
                <a:schemeClr val="bg1"/>
              </a:solidFill>
            </a:endParaRPr>
          </a:p>
          <a:p>
            <a:pPr algn="just"/>
            <a:r>
              <a:rPr lang="es-ES" sz="800" dirty="0">
                <a:solidFill>
                  <a:schemeClr val="bg1"/>
                </a:solidFill>
              </a:rPr>
              <a:t>Basado en una novela de suspense absolutamente seria (Red </a:t>
            </a:r>
            <a:r>
              <a:rPr lang="es-ES" sz="800" dirty="0" err="1">
                <a:solidFill>
                  <a:schemeClr val="bg1"/>
                </a:solidFill>
              </a:rPr>
              <a:t>Alert</a:t>
            </a:r>
            <a:r>
              <a:rPr lang="es-ES" sz="800" dirty="0">
                <a:solidFill>
                  <a:schemeClr val="bg1"/>
                </a:solidFill>
              </a:rPr>
              <a:t>, de Peter George), </a:t>
            </a:r>
            <a:r>
              <a:rPr lang="es-ES" sz="800" dirty="0" err="1">
                <a:solidFill>
                  <a:schemeClr val="bg1"/>
                </a:solidFill>
              </a:rPr>
              <a:t>Kubrick</a:t>
            </a:r>
            <a:r>
              <a:rPr lang="es-ES" sz="800" dirty="0">
                <a:solidFill>
                  <a:schemeClr val="bg1"/>
                </a:solidFill>
              </a:rPr>
              <a:t> y sus guionistas la convirtieron en una rigurosa y demoledora comedia de pesadilla, una pavorosa fantasía, una farsa estridente y sobrecogedora </a:t>
            </a:r>
            <a:r>
              <a:rPr lang="es-ES" sz="800" dirty="0" smtClean="0">
                <a:solidFill>
                  <a:schemeClr val="bg1"/>
                </a:solidFill>
              </a:rPr>
              <a:t>sátira </a:t>
            </a:r>
            <a:r>
              <a:rPr lang="es-ES" sz="800" dirty="0">
                <a:solidFill>
                  <a:schemeClr val="bg1"/>
                </a:solidFill>
              </a:rPr>
              <a:t>amarga</a:t>
            </a:r>
            <a:endParaRPr lang="es-ES" sz="800" b="1" dirty="0">
              <a:solidFill>
                <a:schemeClr val="bg1"/>
              </a:solidFill>
            </a:endParaRPr>
          </a:p>
          <a:p>
            <a:pPr algn="just"/>
            <a:endParaRPr lang="es-ES" sz="800" b="1" dirty="0" smtClean="0">
              <a:solidFill>
                <a:schemeClr val="bg1"/>
              </a:solidFill>
            </a:endParaRPr>
          </a:p>
          <a:p>
            <a:pPr algn="just"/>
            <a:endParaRPr lang="es-ES" sz="800" b="1" dirty="0" smtClean="0">
              <a:solidFill>
                <a:schemeClr val="bg1"/>
              </a:solidFill>
            </a:endParaRPr>
          </a:p>
          <a:p>
            <a:pPr algn="just"/>
            <a:endParaRPr lang="es-ES" sz="800" b="1" dirty="0" smtClean="0">
              <a:solidFill>
                <a:schemeClr val="bg1"/>
              </a:solidFill>
            </a:endParaRPr>
          </a:p>
          <a:p>
            <a:pPr algn="just"/>
            <a:r>
              <a:rPr lang="es-ES" sz="800" b="1" dirty="0" smtClean="0">
                <a:solidFill>
                  <a:schemeClr val="bg1"/>
                </a:solidFill>
              </a:rPr>
              <a:t>COLUMBIA PICTURES 1964</a:t>
            </a:r>
            <a:endParaRPr lang="es-ES" sz="800" b="1" dirty="0">
              <a:solidFill>
                <a:schemeClr val="bg1"/>
              </a:solidFill>
            </a:endParaRPr>
          </a:p>
        </p:txBody>
      </p:sp>
      <p:pic>
        <p:nvPicPr>
          <p:cNvPr id="35" name="34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66" y="933543"/>
            <a:ext cx="2206045" cy="1654534"/>
          </a:xfrm>
          <a:prstGeom prst="rect">
            <a:avLst/>
          </a:prstGeom>
          <a:ln>
            <a:noFill/>
          </a:ln>
        </p:spPr>
      </p:pic>
      <p:pic>
        <p:nvPicPr>
          <p:cNvPr id="36" name="35 Imagen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69" r="19825"/>
          <a:stretch/>
        </p:blipFill>
        <p:spPr>
          <a:xfrm>
            <a:off x="2568753" y="941108"/>
            <a:ext cx="2075197" cy="2715258"/>
          </a:xfrm>
          <a:prstGeom prst="rect">
            <a:avLst/>
          </a:prstGeom>
          <a:ln>
            <a:noFill/>
          </a:ln>
        </p:spPr>
      </p:pic>
      <p:pic>
        <p:nvPicPr>
          <p:cNvPr id="28" name="27 Imagen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66" y="2642507"/>
            <a:ext cx="2206045" cy="1239386"/>
          </a:xfrm>
          <a:prstGeom prst="rect">
            <a:avLst/>
          </a:prstGeom>
          <a:ln>
            <a:noFill/>
          </a:ln>
        </p:spPr>
      </p:pic>
      <p:pic>
        <p:nvPicPr>
          <p:cNvPr id="39" name="38 Imagen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2917" y="106022"/>
            <a:ext cx="4587101" cy="6312250"/>
          </a:xfrm>
          <a:prstGeom prst="rect">
            <a:avLst/>
          </a:prstGeom>
          <a:ln>
            <a:noFill/>
          </a:ln>
        </p:spPr>
      </p:pic>
      <p:sp>
        <p:nvSpPr>
          <p:cNvPr id="25" name="24 CuadroTexto"/>
          <p:cNvSpPr txBox="1"/>
          <p:nvPr/>
        </p:nvSpPr>
        <p:spPr>
          <a:xfrm>
            <a:off x="5258376" y="5783360"/>
            <a:ext cx="4609524" cy="8463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900" dirty="0" smtClean="0">
                <a:solidFill>
                  <a:schemeClr val="bg1"/>
                </a:solidFill>
                <a:latin typeface="SteelTongs" pitchFamily="2" charset="0"/>
              </a:rPr>
              <a:t>COLUMBIA PICTURES </a:t>
            </a:r>
            <a:r>
              <a:rPr lang="es-ES" sz="1100" dirty="0" smtClean="0">
                <a:solidFill>
                  <a:schemeClr val="bg1"/>
                </a:solidFill>
                <a:latin typeface="SteelTongs" pitchFamily="2" charset="0"/>
              </a:rPr>
              <a:t>:*</a:t>
            </a:r>
            <a:r>
              <a:rPr lang="es-ES" sz="900" dirty="0" smtClean="0">
                <a:solidFill>
                  <a:schemeClr val="bg1"/>
                </a:solidFill>
                <a:latin typeface="SteelTongs" pitchFamily="2" charset="0"/>
              </a:rPr>
              <a:t>STANLEY KUBRICK “DR. STRANGELOVE OR HOW I LEARNED TO STOP WORRYING AND LOVE THE BOMB” </a:t>
            </a:r>
            <a:r>
              <a:rPr lang="es-ES" sz="500" dirty="0" smtClean="0">
                <a:solidFill>
                  <a:schemeClr val="bg1"/>
                </a:solidFill>
                <a:latin typeface="SteelTongs" pitchFamily="2" charset="0"/>
              </a:rPr>
              <a:t>STARRING </a:t>
            </a:r>
            <a:r>
              <a:rPr lang="es-ES" sz="900" dirty="0" smtClean="0">
                <a:solidFill>
                  <a:schemeClr val="bg1"/>
                </a:solidFill>
                <a:latin typeface="SteelTongs" pitchFamily="2" charset="0"/>
              </a:rPr>
              <a:t>PETER SELLERS, GEORGE C. SCOTT, STERLING HAYDEN, KEENAN WYNN </a:t>
            </a:r>
            <a:r>
              <a:rPr lang="es-ES" sz="700" dirty="0" smtClean="0">
                <a:solidFill>
                  <a:schemeClr val="bg1"/>
                </a:solidFill>
                <a:latin typeface="SteelTongs" pitchFamily="2" charset="0"/>
              </a:rPr>
              <a:t>AND </a:t>
            </a:r>
            <a:r>
              <a:rPr lang="es-ES" sz="900" dirty="0" smtClean="0">
                <a:solidFill>
                  <a:schemeClr val="bg1"/>
                </a:solidFill>
                <a:latin typeface="SteelTongs" pitchFamily="2" charset="0"/>
              </a:rPr>
              <a:t>SLIM PICKENS </a:t>
            </a:r>
            <a:r>
              <a:rPr lang="es-ES" sz="500" dirty="0" smtClean="0">
                <a:solidFill>
                  <a:schemeClr val="bg1"/>
                </a:solidFill>
                <a:latin typeface="SteelTongs" pitchFamily="2" charset="0"/>
              </a:rPr>
              <a:t>ALSO STARRING</a:t>
            </a:r>
            <a:r>
              <a:rPr lang="es-ES" sz="900" dirty="0" smtClean="0">
                <a:solidFill>
                  <a:schemeClr val="bg1"/>
                </a:solidFill>
                <a:latin typeface="SteelTongs" pitchFamily="2" charset="0"/>
              </a:rPr>
              <a:t> PETER BULL, JAMES EARL JONES, TRACY REED c LAURIE JOHNSON </a:t>
            </a:r>
            <a:r>
              <a:rPr lang="es-ES" sz="900" dirty="0" err="1" smtClean="0">
                <a:solidFill>
                  <a:schemeClr val="bg1"/>
                </a:solidFill>
                <a:latin typeface="SteelTongs" pitchFamily="2" charset="0"/>
              </a:rPr>
              <a:t>oTERRY</a:t>
            </a:r>
            <a:r>
              <a:rPr lang="es-ES" sz="900" dirty="0" smtClean="0">
                <a:solidFill>
                  <a:schemeClr val="bg1"/>
                </a:solidFill>
                <a:latin typeface="SteelTongs" pitchFamily="2" charset="0"/>
              </a:rPr>
              <a:t> SOUTHERN &amp; STANLEY KUBRICK</a:t>
            </a:r>
            <a:br>
              <a:rPr lang="es-ES" sz="900" dirty="0" smtClean="0">
                <a:solidFill>
                  <a:schemeClr val="bg1"/>
                </a:solidFill>
                <a:latin typeface="SteelTongs" pitchFamily="2" charset="0"/>
              </a:rPr>
            </a:br>
            <a:r>
              <a:rPr lang="es-ES" sz="900" dirty="0" err="1" smtClean="0">
                <a:solidFill>
                  <a:schemeClr val="bg1"/>
                </a:solidFill>
                <a:latin typeface="SteelTongs" pitchFamily="2" charset="0"/>
              </a:rPr>
              <a:t>nPETER</a:t>
            </a:r>
            <a:r>
              <a:rPr lang="es-ES" sz="900" dirty="0" smtClean="0">
                <a:solidFill>
                  <a:schemeClr val="bg1"/>
                </a:solidFill>
                <a:latin typeface="SteelTongs" pitchFamily="2" charset="0"/>
              </a:rPr>
              <a:t> GEORGE e ANTHONY HARVEY f KEN ADAM g GILBERT TAYLOR  j STANLEY KUBRICK, VICTOR </a:t>
            </a:r>
            <a:r>
              <a:rPr lang="es-ES" sz="900" dirty="0">
                <a:solidFill>
                  <a:schemeClr val="bg1"/>
                </a:solidFill>
                <a:latin typeface="SteelTongs" pitchFamily="2" charset="0"/>
              </a:rPr>
              <a:t> </a:t>
            </a:r>
            <a:r>
              <a:rPr lang="es-ES" sz="900" dirty="0" smtClean="0">
                <a:solidFill>
                  <a:schemeClr val="bg1"/>
                </a:solidFill>
                <a:latin typeface="SteelTongs" pitchFamily="2" charset="0"/>
              </a:rPr>
              <a:t>LYNDON &amp; LEON MINOFF k STANLEY KUBRICK</a:t>
            </a:r>
          </a:p>
          <a:p>
            <a:pPr algn="ctr"/>
            <a:r>
              <a:rPr lang="es-ES" sz="1000" b="1" dirty="0" smtClean="0">
                <a:solidFill>
                  <a:schemeClr val="bg1"/>
                </a:solidFill>
                <a:latin typeface="SteelTongs" pitchFamily="2" charset="0"/>
              </a:rPr>
              <a:t>COLUMBIA PICTURES 1964</a:t>
            </a:r>
            <a:endParaRPr lang="es-ES" sz="1000" b="1" dirty="0">
              <a:solidFill>
                <a:schemeClr val="bg1"/>
              </a:solidFill>
            </a:endParaRPr>
          </a:p>
          <a:p>
            <a:pPr algn="ctr"/>
            <a:endParaRPr lang="es-ES" sz="300" dirty="0" smtClean="0">
              <a:latin typeface="SteelTongs" pitchFamily="2" charset="0"/>
            </a:endParaRPr>
          </a:p>
          <a:p>
            <a:pPr algn="ctr"/>
            <a:r>
              <a:rPr lang="es-ES" sz="700" dirty="0" smtClean="0">
                <a:solidFill>
                  <a:schemeClr val="bg1"/>
                </a:solidFill>
                <a:latin typeface="SteelTongs" pitchFamily="2" charset="0"/>
              </a:rPr>
              <a:t>FIND MORE IN STRANGELOVE.JANDENAUER.COM</a:t>
            </a:r>
            <a:endParaRPr lang="es-ES" sz="500" dirty="0" smtClean="0">
              <a:solidFill>
                <a:schemeClr val="bg1"/>
              </a:solidFill>
              <a:latin typeface="SteelTongs" pitchFamily="2" charset="0"/>
            </a:endParaRP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 rotWithShape="1">
          <a:blip r:embed="rId12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3414"/>
          <a:stretch/>
        </p:blipFill>
        <p:spPr>
          <a:xfrm>
            <a:off x="8758918" y="6336328"/>
            <a:ext cx="1026178" cy="27970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 rot="16200000">
            <a:off x="1871927" y="3361046"/>
            <a:ext cx="6168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DR</a:t>
            </a:r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. </a:t>
            </a:r>
            <a:r>
              <a:rPr lang="es-E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STRANGELOVE</a:t>
            </a:r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 </a:t>
            </a:r>
            <a:r>
              <a:rPr lang="es-E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OR HOW I STOP WORRYING AND LOVE THE BOMB </a:t>
            </a:r>
            <a:endParaRPr lang="es-ES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Waukegan LDO Extended Black" panose="02000603000000020004" pitchFamily="2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 rot="4945289">
            <a:off x="6288887" y="2312634"/>
            <a:ext cx="40863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DR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. STRANGELOVE </a:t>
            </a:r>
            <a:endParaRPr lang="en-US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Waukegan LDO Extended Black" panose="02000603000000020004" pitchFamily="2" charset="0"/>
            </a:endParaRPr>
          </a:p>
          <a:p>
            <a:r>
              <a:rPr lang="en-US" sz="1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OR </a:t>
            </a: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HOW I STOP WORRYING AND LOVE THE </a:t>
            </a:r>
            <a:r>
              <a:rPr lang="en-US" sz="1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BOMB</a:t>
            </a:r>
            <a:endParaRPr lang="en-US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Waukegan LDO Extended Black" panose="02000603000000020004" pitchFamily="2" charset="0"/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214666" y="192373"/>
            <a:ext cx="44401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DR</a:t>
            </a:r>
            <a:r>
              <a:rPr lang="es-E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. </a:t>
            </a:r>
            <a:r>
              <a:rPr lang="es-E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STRANGELOVE</a:t>
            </a:r>
            <a:r>
              <a:rPr lang="es-E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 </a:t>
            </a:r>
            <a:endParaRPr lang="es-ES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Waukegan LDO Extended Black" panose="02000603000000020004" pitchFamily="2" charset="0"/>
            </a:endParaRPr>
          </a:p>
          <a:p>
            <a:pPr algn="ctr"/>
            <a:r>
              <a:rPr lang="es-E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OR </a:t>
            </a:r>
            <a:r>
              <a:rPr lang="es-E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 Black" panose="02000603000000020004" pitchFamily="2" charset="0"/>
              </a:rPr>
              <a:t>HOW I STOP WORRYING AND LOVE THE BOMB </a:t>
            </a:r>
            <a:endParaRPr lang="es-E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Waukegan LDO Extended Black" panose="020006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48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2953</TotalTime>
  <Words>767</Words>
  <Application>Microsoft Office PowerPoint</Application>
  <PresentationFormat>A4 (210 x 297 mm)</PresentationFormat>
  <Paragraphs>113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Company>PSA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JAVIER PEREZ LORENZO - E343868</dc:creator>
  <cp:lastModifiedBy>JAVIER PEREZ LORENZO - E343868</cp:lastModifiedBy>
  <cp:revision>128</cp:revision>
  <cp:lastPrinted>2015-01-21T15:14:09Z</cp:lastPrinted>
  <dcterms:created xsi:type="dcterms:W3CDTF">2014-03-24T10:13:37Z</dcterms:created>
  <dcterms:modified xsi:type="dcterms:W3CDTF">2016-03-07T18:41:51Z</dcterms:modified>
</cp:coreProperties>
</file>